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4" r:id="rId9"/>
    <p:sldId id="265" r:id="rId10"/>
    <p:sldId id="266" r:id="rId11"/>
    <p:sldId id="268" r:id="rId12"/>
    <p:sldId id="269" r:id="rId13"/>
    <p:sldId id="270" r:id="rId14"/>
    <p:sldId id="271" r:id="rId15"/>
    <p:sldId id="273" r:id="rId16"/>
    <p:sldId id="274" r:id="rId17"/>
    <p:sldId id="275" r:id="rId18"/>
    <p:sldId id="276" r:id="rId19"/>
    <p:sldId id="277" r:id="rId20"/>
    <p:sldId id="278" r:id="rId21"/>
    <p:sldId id="279" r:id="rId22"/>
    <p:sldId id="280" r:id="rId23"/>
    <p:sldId id="281" r:id="rId24"/>
    <p:sldId id="2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brahim Rupawala" initials="IR" lastIdx="1" clrIdx="0">
    <p:extLst>
      <p:ext uri="{19B8F6BF-5375-455C-9EA6-DF929625EA0E}">
        <p15:presenceInfo xmlns:p15="http://schemas.microsoft.com/office/powerpoint/2012/main" userId="S::Ibrahim.Rupawala@wdc.com::aaa581d3-9a75-4a25-a812-041422963e3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9" d="100"/>
          <a:sy n="119" d="100"/>
        </p:scale>
        <p:origin x="9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4B8DA-FE94-465A-8ABC-2D5BEB291A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CE24E5-747D-473C-8381-BAA1A74EAD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699A57-9486-4FC0-9385-61117AA5A0C7}"/>
              </a:ext>
            </a:extLst>
          </p:cNvPr>
          <p:cNvSpPr>
            <a:spLocks noGrp="1"/>
          </p:cNvSpPr>
          <p:nvPr>
            <p:ph type="dt" sz="half" idx="10"/>
          </p:nvPr>
        </p:nvSpPr>
        <p:spPr/>
        <p:txBody>
          <a:bodyPr/>
          <a:lstStyle/>
          <a:p>
            <a:fld id="{6791DA23-0E41-4DB9-A10A-A1B3AF6B39C8}" type="datetimeFigureOut">
              <a:rPr lang="en-US" smtClean="0"/>
              <a:t>8/17/2022</a:t>
            </a:fld>
            <a:endParaRPr lang="en-US"/>
          </a:p>
        </p:txBody>
      </p:sp>
      <p:sp>
        <p:nvSpPr>
          <p:cNvPr id="5" name="Footer Placeholder 4">
            <a:extLst>
              <a:ext uri="{FF2B5EF4-FFF2-40B4-BE49-F238E27FC236}">
                <a16:creationId xmlns:a16="http://schemas.microsoft.com/office/drawing/2014/main" id="{6008E74E-CE1B-462A-97B4-DC8006BCAA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DBDBD0-D0E3-41A5-A322-EE30917D4B25}"/>
              </a:ext>
            </a:extLst>
          </p:cNvPr>
          <p:cNvSpPr>
            <a:spLocks noGrp="1"/>
          </p:cNvSpPr>
          <p:nvPr>
            <p:ph type="sldNum" sz="quarter" idx="12"/>
          </p:nvPr>
        </p:nvSpPr>
        <p:spPr/>
        <p:txBody>
          <a:bodyPr/>
          <a:lstStyle/>
          <a:p>
            <a:fld id="{428179FA-13CE-478B-A8A7-149AC6169BB1}" type="slidenum">
              <a:rPr lang="en-US" smtClean="0"/>
              <a:t>‹#›</a:t>
            </a:fld>
            <a:endParaRPr lang="en-US"/>
          </a:p>
        </p:txBody>
      </p:sp>
    </p:spTree>
    <p:extLst>
      <p:ext uri="{BB962C8B-B14F-4D97-AF65-F5344CB8AC3E}">
        <p14:creationId xmlns:p14="http://schemas.microsoft.com/office/powerpoint/2010/main" val="3742108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FCEE-4A63-40C4-B143-D99B4DD753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7BB197-0044-4011-B07F-F93EFEB2C5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0BDE4-16B3-4F0B-A209-D6216251D8D6}"/>
              </a:ext>
            </a:extLst>
          </p:cNvPr>
          <p:cNvSpPr>
            <a:spLocks noGrp="1"/>
          </p:cNvSpPr>
          <p:nvPr>
            <p:ph type="dt" sz="half" idx="10"/>
          </p:nvPr>
        </p:nvSpPr>
        <p:spPr/>
        <p:txBody>
          <a:bodyPr/>
          <a:lstStyle/>
          <a:p>
            <a:fld id="{6791DA23-0E41-4DB9-A10A-A1B3AF6B39C8}" type="datetimeFigureOut">
              <a:rPr lang="en-US" smtClean="0"/>
              <a:t>8/17/2022</a:t>
            </a:fld>
            <a:endParaRPr lang="en-US"/>
          </a:p>
        </p:txBody>
      </p:sp>
      <p:sp>
        <p:nvSpPr>
          <p:cNvPr id="5" name="Footer Placeholder 4">
            <a:extLst>
              <a:ext uri="{FF2B5EF4-FFF2-40B4-BE49-F238E27FC236}">
                <a16:creationId xmlns:a16="http://schemas.microsoft.com/office/drawing/2014/main" id="{C01DF303-BD69-499B-999A-97CDD611EC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98ACF0-CFAE-4EC9-957A-6C386DF201F1}"/>
              </a:ext>
            </a:extLst>
          </p:cNvPr>
          <p:cNvSpPr>
            <a:spLocks noGrp="1"/>
          </p:cNvSpPr>
          <p:nvPr>
            <p:ph type="sldNum" sz="quarter" idx="12"/>
          </p:nvPr>
        </p:nvSpPr>
        <p:spPr/>
        <p:txBody>
          <a:bodyPr/>
          <a:lstStyle/>
          <a:p>
            <a:fld id="{428179FA-13CE-478B-A8A7-149AC6169BB1}" type="slidenum">
              <a:rPr lang="en-US" smtClean="0"/>
              <a:t>‹#›</a:t>
            </a:fld>
            <a:endParaRPr lang="en-US"/>
          </a:p>
        </p:txBody>
      </p:sp>
    </p:spTree>
    <p:extLst>
      <p:ext uri="{BB962C8B-B14F-4D97-AF65-F5344CB8AC3E}">
        <p14:creationId xmlns:p14="http://schemas.microsoft.com/office/powerpoint/2010/main" val="3439288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C35AA5-CFF5-4E18-A93A-FF23CADF86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B48A96-2291-4FAE-9F8B-97D903798C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3660FA-FDDD-4150-85BB-D46854D088BD}"/>
              </a:ext>
            </a:extLst>
          </p:cNvPr>
          <p:cNvSpPr>
            <a:spLocks noGrp="1"/>
          </p:cNvSpPr>
          <p:nvPr>
            <p:ph type="dt" sz="half" idx="10"/>
          </p:nvPr>
        </p:nvSpPr>
        <p:spPr/>
        <p:txBody>
          <a:bodyPr/>
          <a:lstStyle/>
          <a:p>
            <a:fld id="{6791DA23-0E41-4DB9-A10A-A1B3AF6B39C8}" type="datetimeFigureOut">
              <a:rPr lang="en-US" smtClean="0"/>
              <a:t>8/17/2022</a:t>
            </a:fld>
            <a:endParaRPr lang="en-US"/>
          </a:p>
        </p:txBody>
      </p:sp>
      <p:sp>
        <p:nvSpPr>
          <p:cNvPr id="5" name="Footer Placeholder 4">
            <a:extLst>
              <a:ext uri="{FF2B5EF4-FFF2-40B4-BE49-F238E27FC236}">
                <a16:creationId xmlns:a16="http://schemas.microsoft.com/office/drawing/2014/main" id="{F88B6955-3054-4FC4-B6FF-013004987B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A7C78-C88E-4846-BABD-66034DE2EAE4}"/>
              </a:ext>
            </a:extLst>
          </p:cNvPr>
          <p:cNvSpPr>
            <a:spLocks noGrp="1"/>
          </p:cNvSpPr>
          <p:nvPr>
            <p:ph type="sldNum" sz="quarter" idx="12"/>
          </p:nvPr>
        </p:nvSpPr>
        <p:spPr/>
        <p:txBody>
          <a:bodyPr/>
          <a:lstStyle/>
          <a:p>
            <a:fld id="{428179FA-13CE-478B-A8A7-149AC6169BB1}" type="slidenum">
              <a:rPr lang="en-US" smtClean="0"/>
              <a:t>‹#›</a:t>
            </a:fld>
            <a:endParaRPr lang="en-US"/>
          </a:p>
        </p:txBody>
      </p:sp>
    </p:spTree>
    <p:extLst>
      <p:ext uri="{BB962C8B-B14F-4D97-AF65-F5344CB8AC3E}">
        <p14:creationId xmlns:p14="http://schemas.microsoft.com/office/powerpoint/2010/main" val="4126257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65F89-7831-4D8A-B4B4-9C21B12B98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A1CE77-7A3C-4F96-AB62-A3A3311047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8CCBA6-CAD4-42A2-97C5-13C589015716}"/>
              </a:ext>
            </a:extLst>
          </p:cNvPr>
          <p:cNvSpPr>
            <a:spLocks noGrp="1"/>
          </p:cNvSpPr>
          <p:nvPr>
            <p:ph type="dt" sz="half" idx="10"/>
          </p:nvPr>
        </p:nvSpPr>
        <p:spPr/>
        <p:txBody>
          <a:bodyPr/>
          <a:lstStyle/>
          <a:p>
            <a:fld id="{6791DA23-0E41-4DB9-A10A-A1B3AF6B39C8}" type="datetimeFigureOut">
              <a:rPr lang="en-US" smtClean="0"/>
              <a:t>8/17/2022</a:t>
            </a:fld>
            <a:endParaRPr lang="en-US"/>
          </a:p>
        </p:txBody>
      </p:sp>
      <p:sp>
        <p:nvSpPr>
          <p:cNvPr id="5" name="Footer Placeholder 4">
            <a:extLst>
              <a:ext uri="{FF2B5EF4-FFF2-40B4-BE49-F238E27FC236}">
                <a16:creationId xmlns:a16="http://schemas.microsoft.com/office/drawing/2014/main" id="{6367B2B0-C36D-4B96-BE44-22A9119D1C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584C-FA88-43A5-816D-0C980288E62A}"/>
              </a:ext>
            </a:extLst>
          </p:cNvPr>
          <p:cNvSpPr>
            <a:spLocks noGrp="1"/>
          </p:cNvSpPr>
          <p:nvPr>
            <p:ph type="sldNum" sz="quarter" idx="12"/>
          </p:nvPr>
        </p:nvSpPr>
        <p:spPr/>
        <p:txBody>
          <a:bodyPr/>
          <a:lstStyle/>
          <a:p>
            <a:fld id="{428179FA-13CE-478B-A8A7-149AC6169BB1}" type="slidenum">
              <a:rPr lang="en-US" smtClean="0"/>
              <a:t>‹#›</a:t>
            </a:fld>
            <a:endParaRPr lang="en-US"/>
          </a:p>
        </p:txBody>
      </p:sp>
    </p:spTree>
    <p:extLst>
      <p:ext uri="{BB962C8B-B14F-4D97-AF65-F5344CB8AC3E}">
        <p14:creationId xmlns:p14="http://schemas.microsoft.com/office/powerpoint/2010/main" val="283514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183B1-6FD7-4894-AA2A-09AE35C491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BFB563-AAC7-4B85-A988-833DF6360C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2E97AA-7DF5-42D4-955E-43E727CBF7B5}"/>
              </a:ext>
            </a:extLst>
          </p:cNvPr>
          <p:cNvSpPr>
            <a:spLocks noGrp="1"/>
          </p:cNvSpPr>
          <p:nvPr>
            <p:ph type="dt" sz="half" idx="10"/>
          </p:nvPr>
        </p:nvSpPr>
        <p:spPr/>
        <p:txBody>
          <a:bodyPr/>
          <a:lstStyle/>
          <a:p>
            <a:fld id="{6791DA23-0E41-4DB9-A10A-A1B3AF6B39C8}" type="datetimeFigureOut">
              <a:rPr lang="en-US" smtClean="0"/>
              <a:t>8/17/2022</a:t>
            </a:fld>
            <a:endParaRPr lang="en-US"/>
          </a:p>
        </p:txBody>
      </p:sp>
      <p:sp>
        <p:nvSpPr>
          <p:cNvPr id="5" name="Footer Placeholder 4">
            <a:extLst>
              <a:ext uri="{FF2B5EF4-FFF2-40B4-BE49-F238E27FC236}">
                <a16:creationId xmlns:a16="http://schemas.microsoft.com/office/drawing/2014/main" id="{7C492DCC-CA53-461A-92D7-4B99E7B521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279B2-A9FF-4D12-93B3-C590255EA307}"/>
              </a:ext>
            </a:extLst>
          </p:cNvPr>
          <p:cNvSpPr>
            <a:spLocks noGrp="1"/>
          </p:cNvSpPr>
          <p:nvPr>
            <p:ph type="sldNum" sz="quarter" idx="12"/>
          </p:nvPr>
        </p:nvSpPr>
        <p:spPr/>
        <p:txBody>
          <a:bodyPr/>
          <a:lstStyle/>
          <a:p>
            <a:fld id="{428179FA-13CE-478B-A8A7-149AC6169BB1}" type="slidenum">
              <a:rPr lang="en-US" smtClean="0"/>
              <a:t>‹#›</a:t>
            </a:fld>
            <a:endParaRPr lang="en-US"/>
          </a:p>
        </p:txBody>
      </p:sp>
    </p:spTree>
    <p:extLst>
      <p:ext uri="{BB962C8B-B14F-4D97-AF65-F5344CB8AC3E}">
        <p14:creationId xmlns:p14="http://schemas.microsoft.com/office/powerpoint/2010/main" val="3856342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ABC1F-3945-4C52-B8E7-8A495B8130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ED24B6-727B-43A4-A0E3-CA52D3FD70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9E67B3-797F-4A9A-B775-C69326FA55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A1BC66-7740-4C4D-90EF-3E2C641E2B6D}"/>
              </a:ext>
            </a:extLst>
          </p:cNvPr>
          <p:cNvSpPr>
            <a:spLocks noGrp="1"/>
          </p:cNvSpPr>
          <p:nvPr>
            <p:ph type="dt" sz="half" idx="10"/>
          </p:nvPr>
        </p:nvSpPr>
        <p:spPr/>
        <p:txBody>
          <a:bodyPr/>
          <a:lstStyle/>
          <a:p>
            <a:fld id="{6791DA23-0E41-4DB9-A10A-A1B3AF6B39C8}" type="datetimeFigureOut">
              <a:rPr lang="en-US" smtClean="0"/>
              <a:t>8/17/2022</a:t>
            </a:fld>
            <a:endParaRPr lang="en-US"/>
          </a:p>
        </p:txBody>
      </p:sp>
      <p:sp>
        <p:nvSpPr>
          <p:cNvPr id="6" name="Footer Placeholder 5">
            <a:extLst>
              <a:ext uri="{FF2B5EF4-FFF2-40B4-BE49-F238E27FC236}">
                <a16:creationId xmlns:a16="http://schemas.microsoft.com/office/drawing/2014/main" id="{9E3D676C-3B4B-4788-8FA4-C5497A1422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7D5827-F309-45C3-80CD-28000D1B2BAF}"/>
              </a:ext>
            </a:extLst>
          </p:cNvPr>
          <p:cNvSpPr>
            <a:spLocks noGrp="1"/>
          </p:cNvSpPr>
          <p:nvPr>
            <p:ph type="sldNum" sz="quarter" idx="12"/>
          </p:nvPr>
        </p:nvSpPr>
        <p:spPr/>
        <p:txBody>
          <a:bodyPr/>
          <a:lstStyle/>
          <a:p>
            <a:fld id="{428179FA-13CE-478B-A8A7-149AC6169BB1}" type="slidenum">
              <a:rPr lang="en-US" smtClean="0"/>
              <a:t>‹#›</a:t>
            </a:fld>
            <a:endParaRPr lang="en-US"/>
          </a:p>
        </p:txBody>
      </p:sp>
    </p:spTree>
    <p:extLst>
      <p:ext uri="{BB962C8B-B14F-4D97-AF65-F5344CB8AC3E}">
        <p14:creationId xmlns:p14="http://schemas.microsoft.com/office/powerpoint/2010/main" val="4093234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58846-91DE-433A-A0BA-4FA4622C35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18CE5-D1CC-4974-B910-5FAF2D388D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F56FAF-2E24-4085-887B-767D15AAF9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E1B61A-2FCD-4A54-8428-7F45BAE71A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EA36DE-10D0-4590-9D91-B919F1C929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7CB795-B2E7-4C32-A395-4FDC5ECA5776}"/>
              </a:ext>
            </a:extLst>
          </p:cNvPr>
          <p:cNvSpPr>
            <a:spLocks noGrp="1"/>
          </p:cNvSpPr>
          <p:nvPr>
            <p:ph type="dt" sz="half" idx="10"/>
          </p:nvPr>
        </p:nvSpPr>
        <p:spPr/>
        <p:txBody>
          <a:bodyPr/>
          <a:lstStyle/>
          <a:p>
            <a:fld id="{6791DA23-0E41-4DB9-A10A-A1B3AF6B39C8}" type="datetimeFigureOut">
              <a:rPr lang="en-US" smtClean="0"/>
              <a:t>8/17/2022</a:t>
            </a:fld>
            <a:endParaRPr lang="en-US"/>
          </a:p>
        </p:txBody>
      </p:sp>
      <p:sp>
        <p:nvSpPr>
          <p:cNvPr id="8" name="Footer Placeholder 7">
            <a:extLst>
              <a:ext uri="{FF2B5EF4-FFF2-40B4-BE49-F238E27FC236}">
                <a16:creationId xmlns:a16="http://schemas.microsoft.com/office/drawing/2014/main" id="{C293D77E-A767-4BBD-BAE8-6F59A6FA82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07C57E-C247-45A9-A2E5-5EE51DD24E55}"/>
              </a:ext>
            </a:extLst>
          </p:cNvPr>
          <p:cNvSpPr>
            <a:spLocks noGrp="1"/>
          </p:cNvSpPr>
          <p:nvPr>
            <p:ph type="sldNum" sz="quarter" idx="12"/>
          </p:nvPr>
        </p:nvSpPr>
        <p:spPr/>
        <p:txBody>
          <a:bodyPr/>
          <a:lstStyle/>
          <a:p>
            <a:fld id="{428179FA-13CE-478B-A8A7-149AC6169BB1}" type="slidenum">
              <a:rPr lang="en-US" smtClean="0"/>
              <a:t>‹#›</a:t>
            </a:fld>
            <a:endParaRPr lang="en-US"/>
          </a:p>
        </p:txBody>
      </p:sp>
    </p:spTree>
    <p:extLst>
      <p:ext uri="{BB962C8B-B14F-4D97-AF65-F5344CB8AC3E}">
        <p14:creationId xmlns:p14="http://schemas.microsoft.com/office/powerpoint/2010/main" val="1759514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C8332-BBA9-4E95-99FD-BF9E8CAE5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53F977-43A2-4947-88BE-B4A33DC50B5B}"/>
              </a:ext>
            </a:extLst>
          </p:cNvPr>
          <p:cNvSpPr>
            <a:spLocks noGrp="1"/>
          </p:cNvSpPr>
          <p:nvPr>
            <p:ph type="dt" sz="half" idx="10"/>
          </p:nvPr>
        </p:nvSpPr>
        <p:spPr/>
        <p:txBody>
          <a:bodyPr/>
          <a:lstStyle/>
          <a:p>
            <a:fld id="{6791DA23-0E41-4DB9-A10A-A1B3AF6B39C8}" type="datetimeFigureOut">
              <a:rPr lang="en-US" smtClean="0"/>
              <a:t>8/17/2022</a:t>
            </a:fld>
            <a:endParaRPr lang="en-US"/>
          </a:p>
        </p:txBody>
      </p:sp>
      <p:sp>
        <p:nvSpPr>
          <p:cNvPr id="4" name="Footer Placeholder 3">
            <a:extLst>
              <a:ext uri="{FF2B5EF4-FFF2-40B4-BE49-F238E27FC236}">
                <a16:creationId xmlns:a16="http://schemas.microsoft.com/office/drawing/2014/main" id="{77FAD0E9-CD8A-437C-9E3D-51A6E14C05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9A3D30-362B-421A-9B01-695CE1353687}"/>
              </a:ext>
            </a:extLst>
          </p:cNvPr>
          <p:cNvSpPr>
            <a:spLocks noGrp="1"/>
          </p:cNvSpPr>
          <p:nvPr>
            <p:ph type="sldNum" sz="quarter" idx="12"/>
          </p:nvPr>
        </p:nvSpPr>
        <p:spPr/>
        <p:txBody>
          <a:bodyPr/>
          <a:lstStyle/>
          <a:p>
            <a:fld id="{428179FA-13CE-478B-A8A7-149AC6169BB1}" type="slidenum">
              <a:rPr lang="en-US" smtClean="0"/>
              <a:t>‹#›</a:t>
            </a:fld>
            <a:endParaRPr lang="en-US"/>
          </a:p>
        </p:txBody>
      </p:sp>
    </p:spTree>
    <p:extLst>
      <p:ext uri="{BB962C8B-B14F-4D97-AF65-F5344CB8AC3E}">
        <p14:creationId xmlns:p14="http://schemas.microsoft.com/office/powerpoint/2010/main" val="3193619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AFE64-F299-43C7-AE7A-9B55A4B3B7C3}"/>
              </a:ext>
            </a:extLst>
          </p:cNvPr>
          <p:cNvSpPr>
            <a:spLocks noGrp="1"/>
          </p:cNvSpPr>
          <p:nvPr>
            <p:ph type="dt" sz="half" idx="10"/>
          </p:nvPr>
        </p:nvSpPr>
        <p:spPr/>
        <p:txBody>
          <a:bodyPr/>
          <a:lstStyle/>
          <a:p>
            <a:fld id="{6791DA23-0E41-4DB9-A10A-A1B3AF6B39C8}" type="datetimeFigureOut">
              <a:rPr lang="en-US" smtClean="0"/>
              <a:t>8/17/2022</a:t>
            </a:fld>
            <a:endParaRPr lang="en-US"/>
          </a:p>
        </p:txBody>
      </p:sp>
      <p:sp>
        <p:nvSpPr>
          <p:cNvPr id="3" name="Footer Placeholder 2">
            <a:extLst>
              <a:ext uri="{FF2B5EF4-FFF2-40B4-BE49-F238E27FC236}">
                <a16:creationId xmlns:a16="http://schemas.microsoft.com/office/drawing/2014/main" id="{752FE29D-13BE-4CEC-A1E5-1F6DAF0162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A96DF6-991C-4AD0-9059-8ED79BE9D7E0}"/>
              </a:ext>
            </a:extLst>
          </p:cNvPr>
          <p:cNvSpPr>
            <a:spLocks noGrp="1"/>
          </p:cNvSpPr>
          <p:nvPr>
            <p:ph type="sldNum" sz="quarter" idx="12"/>
          </p:nvPr>
        </p:nvSpPr>
        <p:spPr/>
        <p:txBody>
          <a:bodyPr/>
          <a:lstStyle/>
          <a:p>
            <a:fld id="{428179FA-13CE-478B-A8A7-149AC6169BB1}" type="slidenum">
              <a:rPr lang="en-US" smtClean="0"/>
              <a:t>‹#›</a:t>
            </a:fld>
            <a:endParaRPr lang="en-US"/>
          </a:p>
        </p:txBody>
      </p:sp>
    </p:spTree>
    <p:extLst>
      <p:ext uri="{BB962C8B-B14F-4D97-AF65-F5344CB8AC3E}">
        <p14:creationId xmlns:p14="http://schemas.microsoft.com/office/powerpoint/2010/main" val="345115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F392E-C4DC-4CFB-845A-9BF27DB4DC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F2095C-91B7-4544-9DBB-316BD4BE8D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A251A9-C972-4AFB-A630-4FF419C1FF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FAC1E9-4FE3-4B01-A2EA-3A32861AF0F4}"/>
              </a:ext>
            </a:extLst>
          </p:cNvPr>
          <p:cNvSpPr>
            <a:spLocks noGrp="1"/>
          </p:cNvSpPr>
          <p:nvPr>
            <p:ph type="dt" sz="half" idx="10"/>
          </p:nvPr>
        </p:nvSpPr>
        <p:spPr/>
        <p:txBody>
          <a:bodyPr/>
          <a:lstStyle/>
          <a:p>
            <a:fld id="{6791DA23-0E41-4DB9-A10A-A1B3AF6B39C8}" type="datetimeFigureOut">
              <a:rPr lang="en-US" smtClean="0"/>
              <a:t>8/17/2022</a:t>
            </a:fld>
            <a:endParaRPr lang="en-US"/>
          </a:p>
        </p:txBody>
      </p:sp>
      <p:sp>
        <p:nvSpPr>
          <p:cNvPr id="6" name="Footer Placeholder 5">
            <a:extLst>
              <a:ext uri="{FF2B5EF4-FFF2-40B4-BE49-F238E27FC236}">
                <a16:creationId xmlns:a16="http://schemas.microsoft.com/office/drawing/2014/main" id="{6AB19056-9DBC-4CC3-B12D-E75C707B4A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241EF-4114-4709-AD62-8BA4E59A6B1F}"/>
              </a:ext>
            </a:extLst>
          </p:cNvPr>
          <p:cNvSpPr>
            <a:spLocks noGrp="1"/>
          </p:cNvSpPr>
          <p:nvPr>
            <p:ph type="sldNum" sz="quarter" idx="12"/>
          </p:nvPr>
        </p:nvSpPr>
        <p:spPr/>
        <p:txBody>
          <a:bodyPr/>
          <a:lstStyle/>
          <a:p>
            <a:fld id="{428179FA-13CE-478B-A8A7-149AC6169BB1}" type="slidenum">
              <a:rPr lang="en-US" smtClean="0"/>
              <a:t>‹#›</a:t>
            </a:fld>
            <a:endParaRPr lang="en-US"/>
          </a:p>
        </p:txBody>
      </p:sp>
    </p:spTree>
    <p:extLst>
      <p:ext uri="{BB962C8B-B14F-4D97-AF65-F5344CB8AC3E}">
        <p14:creationId xmlns:p14="http://schemas.microsoft.com/office/powerpoint/2010/main" val="3841143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5B50-B347-470A-9336-342A403E36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7E2988-DF12-4EF2-8C62-5BA4320406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A9D982-85DA-4412-93B3-B425CF6A51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A44FC9-0E64-46D0-B9F3-F57749134D5F}"/>
              </a:ext>
            </a:extLst>
          </p:cNvPr>
          <p:cNvSpPr>
            <a:spLocks noGrp="1"/>
          </p:cNvSpPr>
          <p:nvPr>
            <p:ph type="dt" sz="half" idx="10"/>
          </p:nvPr>
        </p:nvSpPr>
        <p:spPr/>
        <p:txBody>
          <a:bodyPr/>
          <a:lstStyle/>
          <a:p>
            <a:fld id="{6791DA23-0E41-4DB9-A10A-A1B3AF6B39C8}" type="datetimeFigureOut">
              <a:rPr lang="en-US" smtClean="0"/>
              <a:t>8/17/2022</a:t>
            </a:fld>
            <a:endParaRPr lang="en-US"/>
          </a:p>
        </p:txBody>
      </p:sp>
      <p:sp>
        <p:nvSpPr>
          <p:cNvPr id="6" name="Footer Placeholder 5">
            <a:extLst>
              <a:ext uri="{FF2B5EF4-FFF2-40B4-BE49-F238E27FC236}">
                <a16:creationId xmlns:a16="http://schemas.microsoft.com/office/drawing/2014/main" id="{8DD2AE66-BB25-47D3-9EFF-9AE492AFB9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02FBAB-DC75-4D53-97CF-01E3569B3EB7}"/>
              </a:ext>
            </a:extLst>
          </p:cNvPr>
          <p:cNvSpPr>
            <a:spLocks noGrp="1"/>
          </p:cNvSpPr>
          <p:nvPr>
            <p:ph type="sldNum" sz="quarter" idx="12"/>
          </p:nvPr>
        </p:nvSpPr>
        <p:spPr/>
        <p:txBody>
          <a:bodyPr/>
          <a:lstStyle/>
          <a:p>
            <a:fld id="{428179FA-13CE-478B-A8A7-149AC6169BB1}" type="slidenum">
              <a:rPr lang="en-US" smtClean="0"/>
              <a:t>‹#›</a:t>
            </a:fld>
            <a:endParaRPr lang="en-US"/>
          </a:p>
        </p:txBody>
      </p:sp>
    </p:spTree>
    <p:extLst>
      <p:ext uri="{BB962C8B-B14F-4D97-AF65-F5344CB8AC3E}">
        <p14:creationId xmlns:p14="http://schemas.microsoft.com/office/powerpoint/2010/main" val="2399649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9B3CAA-4674-47DD-B6EB-D8558DDE21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92E8153-7F68-4067-95E9-1D981993F3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29858A-AB2B-4813-A7B6-676BD7F324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91DA23-0E41-4DB9-A10A-A1B3AF6B39C8}" type="datetimeFigureOut">
              <a:rPr lang="en-US" smtClean="0"/>
              <a:t>8/17/2022</a:t>
            </a:fld>
            <a:endParaRPr lang="en-US"/>
          </a:p>
        </p:txBody>
      </p:sp>
      <p:sp>
        <p:nvSpPr>
          <p:cNvPr id="5" name="Footer Placeholder 4">
            <a:extLst>
              <a:ext uri="{FF2B5EF4-FFF2-40B4-BE49-F238E27FC236}">
                <a16:creationId xmlns:a16="http://schemas.microsoft.com/office/drawing/2014/main" id="{3F07B9C5-DEF8-4316-A666-CB2A6AA5A9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5C8296-BA46-4C46-A301-695A631C3B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8179FA-13CE-478B-A8A7-149AC6169BB1}" type="slidenum">
              <a:rPr lang="en-US" smtClean="0"/>
              <a:t>‹#›</a:t>
            </a:fld>
            <a:endParaRPr lang="en-US"/>
          </a:p>
        </p:txBody>
      </p:sp>
    </p:spTree>
    <p:extLst>
      <p:ext uri="{BB962C8B-B14F-4D97-AF65-F5344CB8AC3E}">
        <p14:creationId xmlns:p14="http://schemas.microsoft.com/office/powerpoint/2010/main" val="2713418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A0AA-CA5E-4887-8C57-5E07C6BB25E3}"/>
              </a:ext>
            </a:extLst>
          </p:cNvPr>
          <p:cNvSpPr>
            <a:spLocks noGrp="1"/>
          </p:cNvSpPr>
          <p:nvPr>
            <p:ph type="ctrTitle"/>
          </p:nvPr>
        </p:nvSpPr>
        <p:spPr>
          <a:xfrm>
            <a:off x="541421" y="1371016"/>
            <a:ext cx="11109158" cy="2387600"/>
          </a:xfrm>
        </p:spPr>
        <p:txBody>
          <a:bodyPr/>
          <a:lstStyle/>
          <a:p>
            <a:r>
              <a:rPr lang="en-US" b="1" dirty="0">
                <a:latin typeface="Bahnschrift SemiBold" panose="020B0502040204020203" pitchFamily="34" charset="0"/>
                <a:cs typeface="Arabic Typesetting" panose="020B0604020202020204" pitchFamily="66" charset="-78"/>
              </a:rPr>
              <a:t>Summary – Algorithm </a:t>
            </a:r>
            <a:r>
              <a:rPr lang="en-US" b="1" dirty="0" err="1">
                <a:latin typeface="Bahnschrift SemiBold" panose="020B0502040204020203" pitchFamily="34" charset="0"/>
                <a:cs typeface="Arabic Typesetting" panose="020B0604020202020204" pitchFamily="66" charset="-78"/>
              </a:rPr>
              <a:t>ToolBox</a:t>
            </a:r>
            <a:endParaRPr lang="en-US" b="1" dirty="0">
              <a:latin typeface="Bahnschrift SemiBold" panose="020B0502040204020203" pitchFamily="34" charset="0"/>
              <a:cs typeface="Arabic Typesetting" panose="020B0604020202020204" pitchFamily="66" charset="-78"/>
            </a:endParaRPr>
          </a:p>
        </p:txBody>
      </p:sp>
    </p:spTree>
    <p:extLst>
      <p:ext uri="{BB962C8B-B14F-4D97-AF65-F5344CB8AC3E}">
        <p14:creationId xmlns:p14="http://schemas.microsoft.com/office/powerpoint/2010/main" val="3161729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20DA57-97D8-4E45-BDF9-C9F6E3668159}"/>
              </a:ext>
            </a:extLst>
          </p:cNvPr>
          <p:cNvSpPr txBox="1"/>
          <p:nvPr/>
        </p:nvSpPr>
        <p:spPr>
          <a:xfrm>
            <a:off x="8019286" y="481264"/>
            <a:ext cx="3702251" cy="390785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dirty="0">
                <a:latin typeface="+mj-lt"/>
                <a:ea typeface="+mj-ea"/>
                <a:cs typeface="+mj-cs"/>
              </a:rPr>
              <a:t>Naïve Poly Multiplication</a:t>
            </a:r>
          </a:p>
        </p:txBody>
      </p:sp>
      <p:sp>
        <p:nvSpPr>
          <p:cNvPr id="22" name="Rectangle 21">
            <a:extLst>
              <a:ext uri="{FF2B5EF4-FFF2-40B4-BE49-F238E27FC236}">
                <a16:creationId xmlns:a16="http://schemas.microsoft.com/office/drawing/2014/main" id="{4CDBFB27-D30B-4FDC-BE38-220B93893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19C87C6-2AEF-4409-BEC6-AC98598F3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481264"/>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394CA68-C042-4896-B478-9F37D7660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7760" y="481264"/>
            <a:ext cx="3207226"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76D4E5E-8AA0-4F23-A69D-ADD620DB971D}"/>
              </a:ext>
            </a:extLst>
          </p:cNvPr>
          <p:cNvPicPr>
            <a:picLocks noChangeAspect="1"/>
          </p:cNvPicPr>
          <p:nvPr/>
        </p:nvPicPr>
        <p:blipFill>
          <a:blip r:embed="rId2"/>
          <a:stretch>
            <a:fillRect/>
          </a:stretch>
        </p:blipFill>
        <p:spPr>
          <a:xfrm>
            <a:off x="640533" y="739352"/>
            <a:ext cx="2885492" cy="2380530"/>
          </a:xfrm>
          <a:prstGeom prst="rect">
            <a:avLst/>
          </a:prstGeom>
        </p:spPr>
      </p:pic>
      <p:sp>
        <p:nvSpPr>
          <p:cNvPr id="28" name="Rectangle 27">
            <a:extLst>
              <a:ext uri="{FF2B5EF4-FFF2-40B4-BE49-F238E27FC236}">
                <a16:creationId xmlns:a16="http://schemas.microsoft.com/office/drawing/2014/main" id="{E74EA41F-E3F5-4A93-887A-B631FEA58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3307" y="3531049"/>
            <a:ext cx="2423160" cy="2412551"/>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F6ACB58-4D03-4A27-9232-8045D1517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7334" y="3538308"/>
            <a:ext cx="3217652" cy="28624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3C436E3-3B59-4938-A53C-4E6796D824E1}"/>
              </a:ext>
            </a:extLst>
          </p:cNvPr>
          <p:cNvPicPr>
            <a:picLocks noChangeAspect="1"/>
          </p:cNvPicPr>
          <p:nvPr/>
        </p:nvPicPr>
        <p:blipFill>
          <a:blip r:embed="rId3"/>
          <a:stretch>
            <a:fillRect/>
          </a:stretch>
        </p:blipFill>
        <p:spPr>
          <a:xfrm>
            <a:off x="3998201" y="4035921"/>
            <a:ext cx="2895918" cy="1846147"/>
          </a:xfrm>
          <a:prstGeom prst="rect">
            <a:avLst/>
          </a:prstGeom>
        </p:spPr>
      </p:pic>
      <p:cxnSp>
        <p:nvCxnSpPr>
          <p:cNvPr id="32" name="Straight Connector 31">
            <a:extLst>
              <a:ext uri="{FF2B5EF4-FFF2-40B4-BE49-F238E27FC236}">
                <a16:creationId xmlns:a16="http://schemas.microsoft.com/office/drawing/2014/main" id="{80BC5618-0789-41DD-93E0-6D34874C2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E52A786-83D4-48FD-94B5-8DDC475D6051}"/>
              </a:ext>
            </a:extLst>
          </p:cNvPr>
          <p:cNvPicPr>
            <a:picLocks noChangeAspect="1"/>
          </p:cNvPicPr>
          <p:nvPr/>
        </p:nvPicPr>
        <p:blipFill>
          <a:blip r:embed="rId4"/>
          <a:stretch>
            <a:fillRect/>
          </a:stretch>
        </p:blipFill>
        <p:spPr>
          <a:xfrm>
            <a:off x="4010656" y="896190"/>
            <a:ext cx="2890705" cy="2066853"/>
          </a:xfrm>
          <a:prstGeom prst="rect">
            <a:avLst/>
          </a:prstGeom>
        </p:spPr>
      </p:pic>
    </p:spTree>
    <p:extLst>
      <p:ext uri="{BB962C8B-B14F-4D97-AF65-F5344CB8AC3E}">
        <p14:creationId xmlns:p14="http://schemas.microsoft.com/office/powerpoint/2010/main" val="170050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3E1E7B0-EA78-46B2-91A1-B4F66449558F}"/>
              </a:ext>
            </a:extLst>
          </p:cNvPr>
          <p:cNvSpPr txBox="1"/>
          <p:nvPr/>
        </p:nvSpPr>
        <p:spPr>
          <a:xfrm>
            <a:off x="649270" y="506727"/>
            <a:ext cx="3885141" cy="1526741"/>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3000" b="1">
                <a:solidFill>
                  <a:schemeClr val="bg1"/>
                </a:solidFill>
                <a:latin typeface="+mj-lt"/>
                <a:ea typeface="+mj-ea"/>
                <a:cs typeface="+mj-cs"/>
              </a:rPr>
              <a:t>Naïve Divide and Conquer Poly Multiplication</a:t>
            </a:r>
          </a:p>
        </p:txBody>
      </p:sp>
      <p:cxnSp>
        <p:nvCxnSpPr>
          <p:cNvPr id="16" name="Straight Connector 15">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D3323D-1C84-48A8-8864-CF5339E62FAF}"/>
              </a:ext>
            </a:extLst>
          </p:cNvPr>
          <p:cNvSpPr txBox="1"/>
          <p:nvPr/>
        </p:nvSpPr>
        <p:spPr>
          <a:xfrm>
            <a:off x="4945336" y="506727"/>
            <a:ext cx="6609921" cy="1526741"/>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200">
                <a:solidFill>
                  <a:schemeClr val="bg1"/>
                </a:solidFill>
              </a:rPr>
              <a:t>Running time is O(n^2)</a:t>
            </a:r>
          </a:p>
        </p:txBody>
      </p:sp>
      <p:pic>
        <p:nvPicPr>
          <p:cNvPr id="9" name="Picture 8">
            <a:extLst>
              <a:ext uri="{FF2B5EF4-FFF2-40B4-BE49-F238E27FC236}">
                <a16:creationId xmlns:a16="http://schemas.microsoft.com/office/drawing/2014/main" id="{9E7B6C58-D67C-40D5-B5AF-EC59C78C08A4}"/>
              </a:ext>
            </a:extLst>
          </p:cNvPr>
          <p:cNvPicPr>
            <a:picLocks noChangeAspect="1"/>
          </p:cNvPicPr>
          <p:nvPr/>
        </p:nvPicPr>
        <p:blipFill>
          <a:blip r:embed="rId2"/>
          <a:stretch>
            <a:fillRect/>
          </a:stretch>
        </p:blipFill>
        <p:spPr>
          <a:xfrm>
            <a:off x="6262393" y="2602233"/>
            <a:ext cx="5280337" cy="3749040"/>
          </a:xfrm>
          <a:prstGeom prst="rect">
            <a:avLst/>
          </a:prstGeom>
        </p:spPr>
      </p:pic>
      <p:pic>
        <p:nvPicPr>
          <p:cNvPr id="6" name="Picture 5">
            <a:extLst>
              <a:ext uri="{FF2B5EF4-FFF2-40B4-BE49-F238E27FC236}">
                <a16:creationId xmlns:a16="http://schemas.microsoft.com/office/drawing/2014/main" id="{C49952EE-26A2-44E1-B66F-B66822E6C916}"/>
              </a:ext>
            </a:extLst>
          </p:cNvPr>
          <p:cNvPicPr>
            <a:picLocks noChangeAspect="1"/>
          </p:cNvPicPr>
          <p:nvPr/>
        </p:nvPicPr>
        <p:blipFill>
          <a:blip r:embed="rId3"/>
          <a:stretch>
            <a:fillRect/>
          </a:stretch>
        </p:blipFill>
        <p:spPr>
          <a:xfrm>
            <a:off x="649270" y="2602233"/>
            <a:ext cx="4516916" cy="3749040"/>
          </a:xfrm>
          <a:prstGeom prst="rect">
            <a:avLst/>
          </a:prstGeom>
        </p:spPr>
      </p:pic>
    </p:spTree>
    <p:extLst>
      <p:ext uri="{BB962C8B-B14F-4D97-AF65-F5344CB8AC3E}">
        <p14:creationId xmlns:p14="http://schemas.microsoft.com/office/powerpoint/2010/main" val="2411366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3E1E7B0-EA78-46B2-91A1-B4F66449558F}"/>
              </a:ext>
            </a:extLst>
          </p:cNvPr>
          <p:cNvSpPr txBox="1"/>
          <p:nvPr/>
        </p:nvSpPr>
        <p:spPr>
          <a:xfrm>
            <a:off x="649270" y="506727"/>
            <a:ext cx="3885141" cy="1526741"/>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3000" b="1" dirty="0">
                <a:solidFill>
                  <a:schemeClr val="bg1"/>
                </a:solidFill>
                <a:latin typeface="+mj-lt"/>
                <a:ea typeface="+mj-ea"/>
                <a:cs typeface="+mj-cs"/>
              </a:rPr>
              <a:t>Karatsuba Approach to Poly Multiplication</a:t>
            </a:r>
          </a:p>
        </p:txBody>
      </p:sp>
      <p:cxnSp>
        <p:nvCxnSpPr>
          <p:cNvPr id="30" name="Straight Connector 29">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D3323D-1C84-48A8-8864-CF5339E62FAF}"/>
              </a:ext>
            </a:extLst>
          </p:cNvPr>
          <p:cNvSpPr txBox="1"/>
          <p:nvPr/>
        </p:nvSpPr>
        <p:spPr>
          <a:xfrm>
            <a:off x="4945336" y="506727"/>
            <a:ext cx="6609921" cy="1526741"/>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200" dirty="0">
                <a:solidFill>
                  <a:schemeClr val="bg1"/>
                </a:solidFill>
              </a:rPr>
              <a:t>Running time is O(n^1.58)</a:t>
            </a:r>
          </a:p>
        </p:txBody>
      </p:sp>
      <p:pic>
        <p:nvPicPr>
          <p:cNvPr id="3" name="Picture 2">
            <a:extLst>
              <a:ext uri="{FF2B5EF4-FFF2-40B4-BE49-F238E27FC236}">
                <a16:creationId xmlns:a16="http://schemas.microsoft.com/office/drawing/2014/main" id="{0FE7FED8-E1CA-4835-97FE-36B040B2774B}"/>
              </a:ext>
            </a:extLst>
          </p:cNvPr>
          <p:cNvPicPr>
            <a:picLocks noChangeAspect="1"/>
          </p:cNvPicPr>
          <p:nvPr/>
        </p:nvPicPr>
        <p:blipFill>
          <a:blip r:embed="rId2"/>
          <a:stretch>
            <a:fillRect/>
          </a:stretch>
        </p:blipFill>
        <p:spPr>
          <a:xfrm>
            <a:off x="851661" y="2523915"/>
            <a:ext cx="4642774" cy="3749040"/>
          </a:xfrm>
          <a:prstGeom prst="rect">
            <a:avLst/>
          </a:prstGeom>
        </p:spPr>
      </p:pic>
      <p:pic>
        <p:nvPicPr>
          <p:cNvPr id="8" name="Picture 7">
            <a:extLst>
              <a:ext uri="{FF2B5EF4-FFF2-40B4-BE49-F238E27FC236}">
                <a16:creationId xmlns:a16="http://schemas.microsoft.com/office/drawing/2014/main" id="{AE7E63FD-4BB6-49BF-9DF5-E91DF9638716}"/>
              </a:ext>
            </a:extLst>
          </p:cNvPr>
          <p:cNvPicPr>
            <a:picLocks noChangeAspect="1"/>
          </p:cNvPicPr>
          <p:nvPr/>
        </p:nvPicPr>
        <p:blipFill>
          <a:blip r:embed="rId3"/>
          <a:stretch>
            <a:fillRect/>
          </a:stretch>
        </p:blipFill>
        <p:spPr>
          <a:xfrm>
            <a:off x="6913078" y="2527997"/>
            <a:ext cx="4224270" cy="3749040"/>
          </a:xfrm>
          <a:prstGeom prst="rect">
            <a:avLst/>
          </a:prstGeom>
        </p:spPr>
      </p:pic>
    </p:spTree>
    <p:extLst>
      <p:ext uri="{BB962C8B-B14F-4D97-AF65-F5344CB8AC3E}">
        <p14:creationId xmlns:p14="http://schemas.microsoft.com/office/powerpoint/2010/main" val="774714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459D7A4-C755-4515-8F1F-6E008AFE269E}"/>
              </a:ext>
            </a:extLst>
          </p:cNvPr>
          <p:cNvSpPr txBox="1"/>
          <p:nvPr/>
        </p:nvSpPr>
        <p:spPr>
          <a:xfrm>
            <a:off x="526073" y="466578"/>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kern="1200" dirty="0">
                <a:solidFill>
                  <a:srgbClr val="FFFFFF"/>
                </a:solidFill>
                <a:latin typeface="+mj-lt"/>
                <a:ea typeface="+mj-ea"/>
                <a:cs typeface="+mj-cs"/>
              </a:rPr>
              <a:t>Master Theorem</a:t>
            </a:r>
          </a:p>
        </p:txBody>
      </p:sp>
      <p:cxnSp>
        <p:nvCxnSpPr>
          <p:cNvPr id="24" name="Straight Connector 2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9187277-635C-46F3-A0AC-39C6AE6D9F70}"/>
              </a:ext>
            </a:extLst>
          </p:cNvPr>
          <p:cNvPicPr>
            <a:picLocks noChangeAspect="1"/>
          </p:cNvPicPr>
          <p:nvPr/>
        </p:nvPicPr>
        <p:blipFill>
          <a:blip r:embed="rId2"/>
          <a:stretch>
            <a:fillRect/>
          </a:stretch>
        </p:blipFill>
        <p:spPr>
          <a:xfrm>
            <a:off x="3455616" y="2509911"/>
            <a:ext cx="5225669" cy="3997637"/>
          </a:xfrm>
          <a:prstGeom prst="rect">
            <a:avLst/>
          </a:prstGeom>
        </p:spPr>
      </p:pic>
    </p:spTree>
    <p:extLst>
      <p:ext uri="{BB962C8B-B14F-4D97-AF65-F5344CB8AC3E}">
        <p14:creationId xmlns:p14="http://schemas.microsoft.com/office/powerpoint/2010/main" val="2456821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2661-5FCF-4952-8189-B1D1B7CEE6FE}"/>
              </a:ext>
            </a:extLst>
          </p:cNvPr>
          <p:cNvSpPr>
            <a:spLocks noGrp="1"/>
          </p:cNvSpPr>
          <p:nvPr>
            <p:ph type="title"/>
          </p:nvPr>
        </p:nvSpPr>
        <p:spPr>
          <a:xfrm>
            <a:off x="8019286" y="481264"/>
            <a:ext cx="3702251" cy="3907856"/>
          </a:xfrm>
        </p:spPr>
        <p:txBody>
          <a:bodyPr vert="horz" lIns="91440" tIns="45720" rIns="91440" bIns="45720" rtlCol="0" anchor="b">
            <a:normAutofit/>
          </a:bodyPr>
          <a:lstStyle/>
          <a:p>
            <a:r>
              <a:rPr lang="en-US" sz="4800" b="1" dirty="0"/>
              <a:t>Selection Sort</a:t>
            </a:r>
          </a:p>
        </p:txBody>
      </p:sp>
      <p:sp>
        <p:nvSpPr>
          <p:cNvPr id="36" name="Rectangle 35">
            <a:extLst>
              <a:ext uri="{FF2B5EF4-FFF2-40B4-BE49-F238E27FC236}">
                <a16:creationId xmlns:a16="http://schemas.microsoft.com/office/drawing/2014/main" id="{9584E7D4-A2F5-41A9-A4AE-B84BD1346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12531D6-F318-49BD-859A-0B2B71594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481264"/>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3A78525-353D-47EB-B839-E380DBD7D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7760" y="481264"/>
            <a:ext cx="3207226"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436C932-B8B8-4A70-8A0D-1A4AD0A9F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7334" y="3538308"/>
            <a:ext cx="3217652" cy="28624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1546852-E6F5-49F7-BD15-D6A6090FBDE2}"/>
              </a:ext>
            </a:extLst>
          </p:cNvPr>
          <p:cNvPicPr>
            <a:picLocks noChangeAspect="1"/>
          </p:cNvPicPr>
          <p:nvPr/>
        </p:nvPicPr>
        <p:blipFill>
          <a:blip r:embed="rId2"/>
          <a:stretch>
            <a:fillRect/>
          </a:stretch>
        </p:blipFill>
        <p:spPr>
          <a:xfrm>
            <a:off x="620002" y="775421"/>
            <a:ext cx="2895918" cy="2237096"/>
          </a:xfrm>
          <a:prstGeom prst="rect">
            <a:avLst/>
          </a:prstGeom>
        </p:spPr>
      </p:pic>
      <p:cxnSp>
        <p:nvCxnSpPr>
          <p:cNvPr id="44" name="Straight Connector 43">
            <a:extLst>
              <a:ext uri="{FF2B5EF4-FFF2-40B4-BE49-F238E27FC236}">
                <a16:creationId xmlns:a16="http://schemas.microsoft.com/office/drawing/2014/main" id="{02AD82C0-24F3-4083-849D-D281174AF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C760C0-2D8A-4DE5-9990-FA96D59E5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3538308"/>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91F6E88-0B5E-4C00-B70B-F323AD446121}"/>
              </a:ext>
            </a:extLst>
          </p:cNvPr>
          <p:cNvPicPr>
            <a:picLocks noChangeAspect="1"/>
          </p:cNvPicPr>
          <p:nvPr/>
        </p:nvPicPr>
        <p:blipFill>
          <a:blip r:embed="rId3"/>
          <a:stretch>
            <a:fillRect/>
          </a:stretch>
        </p:blipFill>
        <p:spPr>
          <a:xfrm>
            <a:off x="620002" y="4133795"/>
            <a:ext cx="2911236" cy="1630292"/>
          </a:xfrm>
          <a:prstGeom prst="rect">
            <a:avLst/>
          </a:prstGeom>
        </p:spPr>
      </p:pic>
      <p:pic>
        <p:nvPicPr>
          <p:cNvPr id="7" name="Picture 6">
            <a:extLst>
              <a:ext uri="{FF2B5EF4-FFF2-40B4-BE49-F238E27FC236}">
                <a16:creationId xmlns:a16="http://schemas.microsoft.com/office/drawing/2014/main" id="{D5584C2A-E2B2-40DA-9E46-422702659E01}"/>
              </a:ext>
            </a:extLst>
          </p:cNvPr>
          <p:cNvPicPr>
            <a:picLocks noChangeAspect="1"/>
          </p:cNvPicPr>
          <p:nvPr/>
        </p:nvPicPr>
        <p:blipFill>
          <a:blip r:embed="rId4"/>
          <a:stretch>
            <a:fillRect/>
          </a:stretch>
        </p:blipFill>
        <p:spPr>
          <a:xfrm>
            <a:off x="3952292" y="775421"/>
            <a:ext cx="2890705" cy="2261976"/>
          </a:xfrm>
          <a:prstGeom prst="rect">
            <a:avLst/>
          </a:prstGeom>
        </p:spPr>
      </p:pic>
      <p:pic>
        <p:nvPicPr>
          <p:cNvPr id="11" name="Picture 10">
            <a:extLst>
              <a:ext uri="{FF2B5EF4-FFF2-40B4-BE49-F238E27FC236}">
                <a16:creationId xmlns:a16="http://schemas.microsoft.com/office/drawing/2014/main" id="{D453D5F8-CB8E-4D87-8658-AF1B3B80BE65}"/>
              </a:ext>
            </a:extLst>
          </p:cNvPr>
          <p:cNvPicPr>
            <a:picLocks noChangeAspect="1"/>
          </p:cNvPicPr>
          <p:nvPr/>
        </p:nvPicPr>
        <p:blipFill>
          <a:blip r:embed="rId5"/>
          <a:stretch>
            <a:fillRect/>
          </a:stretch>
        </p:blipFill>
        <p:spPr>
          <a:xfrm>
            <a:off x="3957505" y="3832464"/>
            <a:ext cx="2885492" cy="2308393"/>
          </a:xfrm>
          <a:prstGeom prst="rect">
            <a:avLst/>
          </a:prstGeom>
        </p:spPr>
      </p:pic>
    </p:spTree>
    <p:extLst>
      <p:ext uri="{BB962C8B-B14F-4D97-AF65-F5344CB8AC3E}">
        <p14:creationId xmlns:p14="http://schemas.microsoft.com/office/powerpoint/2010/main" val="3718950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2661-5FCF-4952-8189-B1D1B7CEE6FE}"/>
              </a:ext>
            </a:extLst>
          </p:cNvPr>
          <p:cNvSpPr>
            <a:spLocks noGrp="1"/>
          </p:cNvSpPr>
          <p:nvPr>
            <p:ph type="title"/>
          </p:nvPr>
        </p:nvSpPr>
        <p:spPr>
          <a:xfrm>
            <a:off x="8019286" y="481264"/>
            <a:ext cx="3702251" cy="3907856"/>
          </a:xfrm>
        </p:spPr>
        <p:txBody>
          <a:bodyPr vert="horz" lIns="91440" tIns="45720" rIns="91440" bIns="45720" rtlCol="0" anchor="b">
            <a:normAutofit/>
          </a:bodyPr>
          <a:lstStyle/>
          <a:p>
            <a:r>
              <a:rPr lang="en-US" sz="5400" b="1" dirty="0"/>
              <a:t>Merge Sort</a:t>
            </a:r>
          </a:p>
        </p:txBody>
      </p:sp>
      <p:sp>
        <p:nvSpPr>
          <p:cNvPr id="36" name="Rectangle 35">
            <a:extLst>
              <a:ext uri="{FF2B5EF4-FFF2-40B4-BE49-F238E27FC236}">
                <a16:creationId xmlns:a16="http://schemas.microsoft.com/office/drawing/2014/main" id="{9584E7D4-A2F5-41A9-A4AE-B84BD1346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12531D6-F318-49BD-859A-0B2B71594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481264"/>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3A78525-353D-47EB-B839-E380DBD7D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7760" y="481264"/>
            <a:ext cx="3207226"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436C932-B8B8-4A70-8A0D-1A4AD0A9F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7334" y="3538308"/>
            <a:ext cx="3217652" cy="28624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02AD82C0-24F3-4083-849D-D281174AF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C760C0-2D8A-4DE5-9990-FA96D59E5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3538308"/>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2D045BF-40FC-4222-872E-F362327FEE3B}"/>
              </a:ext>
            </a:extLst>
          </p:cNvPr>
          <p:cNvPicPr>
            <a:picLocks noChangeAspect="1"/>
          </p:cNvPicPr>
          <p:nvPr/>
        </p:nvPicPr>
        <p:blipFill>
          <a:blip r:embed="rId2"/>
          <a:stretch>
            <a:fillRect/>
          </a:stretch>
        </p:blipFill>
        <p:spPr>
          <a:xfrm>
            <a:off x="609599" y="752130"/>
            <a:ext cx="2853971" cy="2363193"/>
          </a:xfrm>
          <a:prstGeom prst="rect">
            <a:avLst/>
          </a:prstGeom>
        </p:spPr>
      </p:pic>
      <p:pic>
        <p:nvPicPr>
          <p:cNvPr id="14" name="Picture 13">
            <a:extLst>
              <a:ext uri="{FF2B5EF4-FFF2-40B4-BE49-F238E27FC236}">
                <a16:creationId xmlns:a16="http://schemas.microsoft.com/office/drawing/2014/main" id="{3A418507-A985-4E67-A6F3-5674E472E76D}"/>
              </a:ext>
            </a:extLst>
          </p:cNvPr>
          <p:cNvPicPr>
            <a:picLocks noChangeAspect="1"/>
          </p:cNvPicPr>
          <p:nvPr/>
        </p:nvPicPr>
        <p:blipFill>
          <a:blip r:embed="rId3"/>
          <a:stretch>
            <a:fillRect/>
          </a:stretch>
        </p:blipFill>
        <p:spPr>
          <a:xfrm>
            <a:off x="3948201" y="752130"/>
            <a:ext cx="2995918" cy="2346326"/>
          </a:xfrm>
          <a:prstGeom prst="rect">
            <a:avLst/>
          </a:prstGeom>
        </p:spPr>
      </p:pic>
      <p:pic>
        <p:nvPicPr>
          <p:cNvPr id="15" name="Picture 14">
            <a:extLst>
              <a:ext uri="{FF2B5EF4-FFF2-40B4-BE49-F238E27FC236}">
                <a16:creationId xmlns:a16="http://schemas.microsoft.com/office/drawing/2014/main" id="{47FB101D-BA34-4E84-AD73-E445306BFC65}"/>
              </a:ext>
            </a:extLst>
          </p:cNvPr>
          <p:cNvPicPr>
            <a:picLocks noChangeAspect="1"/>
          </p:cNvPicPr>
          <p:nvPr/>
        </p:nvPicPr>
        <p:blipFill>
          <a:blip r:embed="rId4"/>
          <a:stretch>
            <a:fillRect/>
          </a:stretch>
        </p:blipFill>
        <p:spPr>
          <a:xfrm>
            <a:off x="532674" y="3752038"/>
            <a:ext cx="3007820" cy="2435029"/>
          </a:xfrm>
          <a:prstGeom prst="rect">
            <a:avLst/>
          </a:prstGeom>
        </p:spPr>
      </p:pic>
      <p:pic>
        <p:nvPicPr>
          <p:cNvPr id="16" name="Picture 15">
            <a:extLst>
              <a:ext uri="{FF2B5EF4-FFF2-40B4-BE49-F238E27FC236}">
                <a16:creationId xmlns:a16="http://schemas.microsoft.com/office/drawing/2014/main" id="{4F69235C-0AA5-4885-B630-46A77C0A30F2}"/>
              </a:ext>
            </a:extLst>
          </p:cNvPr>
          <p:cNvPicPr>
            <a:picLocks noChangeAspect="1"/>
          </p:cNvPicPr>
          <p:nvPr/>
        </p:nvPicPr>
        <p:blipFill>
          <a:blip r:embed="rId5"/>
          <a:stretch>
            <a:fillRect/>
          </a:stretch>
        </p:blipFill>
        <p:spPr>
          <a:xfrm>
            <a:off x="3938676" y="3752038"/>
            <a:ext cx="3014968" cy="2353832"/>
          </a:xfrm>
          <a:prstGeom prst="rect">
            <a:avLst/>
          </a:prstGeom>
        </p:spPr>
      </p:pic>
    </p:spTree>
    <p:extLst>
      <p:ext uri="{BB962C8B-B14F-4D97-AF65-F5344CB8AC3E}">
        <p14:creationId xmlns:p14="http://schemas.microsoft.com/office/powerpoint/2010/main" val="1937610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2661-5FCF-4952-8189-B1D1B7CEE6FE}"/>
              </a:ext>
            </a:extLst>
          </p:cNvPr>
          <p:cNvSpPr>
            <a:spLocks noGrp="1"/>
          </p:cNvSpPr>
          <p:nvPr>
            <p:ph type="title"/>
          </p:nvPr>
        </p:nvSpPr>
        <p:spPr>
          <a:xfrm>
            <a:off x="8019286" y="481264"/>
            <a:ext cx="3702251" cy="3907856"/>
          </a:xfrm>
        </p:spPr>
        <p:txBody>
          <a:bodyPr vert="horz" lIns="91440" tIns="45720" rIns="91440" bIns="45720" rtlCol="0" anchor="b">
            <a:normAutofit/>
          </a:bodyPr>
          <a:lstStyle/>
          <a:p>
            <a:r>
              <a:rPr lang="en-US" b="1" dirty="0"/>
              <a:t>Lower Bound for Comparison Based Sorting</a:t>
            </a:r>
          </a:p>
        </p:txBody>
      </p:sp>
      <p:sp>
        <p:nvSpPr>
          <p:cNvPr id="36" name="Rectangle 35">
            <a:extLst>
              <a:ext uri="{FF2B5EF4-FFF2-40B4-BE49-F238E27FC236}">
                <a16:creationId xmlns:a16="http://schemas.microsoft.com/office/drawing/2014/main" id="{9584E7D4-A2F5-41A9-A4AE-B84BD1346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12531D6-F318-49BD-859A-0B2B71594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481264"/>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3A78525-353D-47EB-B839-E380DBD7D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7760" y="481264"/>
            <a:ext cx="3207226"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436C932-B8B8-4A70-8A0D-1A4AD0A9F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7334" y="3538308"/>
            <a:ext cx="3217652" cy="28624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02AD82C0-24F3-4083-849D-D281174AF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C760C0-2D8A-4DE5-9990-FA96D59E5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3538308"/>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AC518E0-0DC4-41CF-8850-F911B50E5AA2}"/>
              </a:ext>
            </a:extLst>
          </p:cNvPr>
          <p:cNvPicPr>
            <a:picLocks noChangeAspect="1"/>
          </p:cNvPicPr>
          <p:nvPr/>
        </p:nvPicPr>
        <p:blipFill>
          <a:blip r:embed="rId2"/>
          <a:stretch>
            <a:fillRect/>
          </a:stretch>
        </p:blipFill>
        <p:spPr>
          <a:xfrm>
            <a:off x="580710" y="745217"/>
            <a:ext cx="3005138" cy="2512333"/>
          </a:xfrm>
          <a:prstGeom prst="rect">
            <a:avLst/>
          </a:prstGeom>
        </p:spPr>
      </p:pic>
      <p:pic>
        <p:nvPicPr>
          <p:cNvPr id="6" name="Picture 5">
            <a:extLst>
              <a:ext uri="{FF2B5EF4-FFF2-40B4-BE49-F238E27FC236}">
                <a16:creationId xmlns:a16="http://schemas.microsoft.com/office/drawing/2014/main" id="{6FF3CE50-BEDF-4751-A5E7-F286C9A2CA30}"/>
              </a:ext>
            </a:extLst>
          </p:cNvPr>
          <p:cNvPicPr>
            <a:picLocks noChangeAspect="1"/>
          </p:cNvPicPr>
          <p:nvPr/>
        </p:nvPicPr>
        <p:blipFill>
          <a:blip r:embed="rId3"/>
          <a:stretch>
            <a:fillRect/>
          </a:stretch>
        </p:blipFill>
        <p:spPr>
          <a:xfrm>
            <a:off x="3900576" y="745216"/>
            <a:ext cx="3091168" cy="2512333"/>
          </a:xfrm>
          <a:prstGeom prst="rect">
            <a:avLst/>
          </a:prstGeom>
        </p:spPr>
      </p:pic>
      <p:pic>
        <p:nvPicPr>
          <p:cNvPr id="8" name="Picture 7">
            <a:extLst>
              <a:ext uri="{FF2B5EF4-FFF2-40B4-BE49-F238E27FC236}">
                <a16:creationId xmlns:a16="http://schemas.microsoft.com/office/drawing/2014/main" id="{4FEAB8DE-BDF6-4DBE-B8B2-9078E0AAA372}"/>
              </a:ext>
            </a:extLst>
          </p:cNvPr>
          <p:cNvPicPr>
            <a:picLocks noChangeAspect="1"/>
          </p:cNvPicPr>
          <p:nvPr/>
        </p:nvPicPr>
        <p:blipFill>
          <a:blip r:embed="rId4"/>
          <a:stretch>
            <a:fillRect/>
          </a:stretch>
        </p:blipFill>
        <p:spPr>
          <a:xfrm>
            <a:off x="497858" y="3770546"/>
            <a:ext cx="3142128" cy="2398014"/>
          </a:xfrm>
          <a:prstGeom prst="rect">
            <a:avLst/>
          </a:prstGeom>
        </p:spPr>
      </p:pic>
      <p:pic>
        <p:nvPicPr>
          <p:cNvPr id="10" name="Picture 9">
            <a:extLst>
              <a:ext uri="{FF2B5EF4-FFF2-40B4-BE49-F238E27FC236}">
                <a16:creationId xmlns:a16="http://schemas.microsoft.com/office/drawing/2014/main" id="{543BAC64-D2D6-44F9-ABD5-4F083EEAD9F2}"/>
              </a:ext>
            </a:extLst>
          </p:cNvPr>
          <p:cNvPicPr>
            <a:picLocks noChangeAspect="1"/>
          </p:cNvPicPr>
          <p:nvPr/>
        </p:nvPicPr>
        <p:blipFill>
          <a:blip r:embed="rId5"/>
          <a:stretch>
            <a:fillRect/>
          </a:stretch>
        </p:blipFill>
        <p:spPr>
          <a:xfrm>
            <a:off x="4064043" y="3770546"/>
            <a:ext cx="2764233" cy="2256083"/>
          </a:xfrm>
          <a:prstGeom prst="rect">
            <a:avLst/>
          </a:prstGeom>
        </p:spPr>
      </p:pic>
    </p:spTree>
    <p:extLst>
      <p:ext uri="{BB962C8B-B14F-4D97-AF65-F5344CB8AC3E}">
        <p14:creationId xmlns:p14="http://schemas.microsoft.com/office/powerpoint/2010/main" val="4018707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2661-5FCF-4952-8189-B1D1B7CEE6FE}"/>
              </a:ext>
            </a:extLst>
          </p:cNvPr>
          <p:cNvSpPr>
            <a:spLocks noGrp="1"/>
          </p:cNvSpPr>
          <p:nvPr>
            <p:ph type="title"/>
          </p:nvPr>
        </p:nvSpPr>
        <p:spPr>
          <a:xfrm>
            <a:off x="8019286" y="481264"/>
            <a:ext cx="3702251" cy="3907856"/>
          </a:xfrm>
        </p:spPr>
        <p:txBody>
          <a:bodyPr vert="horz" lIns="91440" tIns="45720" rIns="91440" bIns="45720" rtlCol="0" anchor="b">
            <a:normAutofit/>
          </a:bodyPr>
          <a:lstStyle/>
          <a:p>
            <a:r>
              <a:rPr lang="en-US" sz="4000" b="1" dirty="0"/>
              <a:t>Non-Comparison Based Sorting Algo – Count Sort</a:t>
            </a:r>
          </a:p>
        </p:txBody>
      </p:sp>
      <p:sp>
        <p:nvSpPr>
          <p:cNvPr id="36" name="Rectangle 35">
            <a:extLst>
              <a:ext uri="{FF2B5EF4-FFF2-40B4-BE49-F238E27FC236}">
                <a16:creationId xmlns:a16="http://schemas.microsoft.com/office/drawing/2014/main" id="{9584E7D4-A2F5-41A9-A4AE-B84BD1346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12531D6-F318-49BD-859A-0B2B71594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481264"/>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3A78525-353D-47EB-B839-E380DBD7D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7760" y="481264"/>
            <a:ext cx="3207226"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436C932-B8B8-4A70-8A0D-1A4AD0A9F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7334" y="3538308"/>
            <a:ext cx="3217652" cy="28624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02AD82C0-24F3-4083-849D-D281174AF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C760C0-2D8A-4DE5-9990-FA96D59E5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3538308"/>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4977F2C-9047-4AE7-8B84-DC53C84BA00F}"/>
              </a:ext>
            </a:extLst>
          </p:cNvPr>
          <p:cNvPicPr>
            <a:picLocks noChangeAspect="1"/>
          </p:cNvPicPr>
          <p:nvPr/>
        </p:nvPicPr>
        <p:blipFill>
          <a:blip r:embed="rId2"/>
          <a:stretch>
            <a:fillRect/>
          </a:stretch>
        </p:blipFill>
        <p:spPr>
          <a:xfrm>
            <a:off x="539412" y="767567"/>
            <a:ext cx="3087733" cy="2324100"/>
          </a:xfrm>
          <a:prstGeom prst="rect">
            <a:avLst/>
          </a:prstGeom>
        </p:spPr>
      </p:pic>
      <p:pic>
        <p:nvPicPr>
          <p:cNvPr id="9" name="Picture 8">
            <a:extLst>
              <a:ext uri="{FF2B5EF4-FFF2-40B4-BE49-F238E27FC236}">
                <a16:creationId xmlns:a16="http://schemas.microsoft.com/office/drawing/2014/main" id="{3BCA29FF-F8F7-4AF6-B193-BE119A4C58F6}"/>
              </a:ext>
            </a:extLst>
          </p:cNvPr>
          <p:cNvPicPr>
            <a:picLocks noChangeAspect="1"/>
          </p:cNvPicPr>
          <p:nvPr/>
        </p:nvPicPr>
        <p:blipFill>
          <a:blip r:embed="rId3"/>
          <a:stretch>
            <a:fillRect/>
          </a:stretch>
        </p:blipFill>
        <p:spPr>
          <a:xfrm>
            <a:off x="3967037" y="767567"/>
            <a:ext cx="2958245" cy="2270607"/>
          </a:xfrm>
          <a:prstGeom prst="rect">
            <a:avLst/>
          </a:prstGeom>
        </p:spPr>
      </p:pic>
      <p:pic>
        <p:nvPicPr>
          <p:cNvPr id="12" name="Picture 11">
            <a:extLst>
              <a:ext uri="{FF2B5EF4-FFF2-40B4-BE49-F238E27FC236}">
                <a16:creationId xmlns:a16="http://schemas.microsoft.com/office/drawing/2014/main" id="{55B2A67C-B6A7-4F7E-8EAB-945AF6F2310A}"/>
              </a:ext>
            </a:extLst>
          </p:cNvPr>
          <p:cNvPicPr>
            <a:picLocks noChangeAspect="1"/>
          </p:cNvPicPr>
          <p:nvPr/>
        </p:nvPicPr>
        <p:blipFill>
          <a:blip r:embed="rId4"/>
          <a:stretch>
            <a:fillRect/>
          </a:stretch>
        </p:blipFill>
        <p:spPr>
          <a:xfrm>
            <a:off x="539412" y="3773581"/>
            <a:ext cx="3087733" cy="2426159"/>
          </a:xfrm>
          <a:prstGeom prst="rect">
            <a:avLst/>
          </a:prstGeom>
        </p:spPr>
      </p:pic>
      <p:pic>
        <p:nvPicPr>
          <p:cNvPr id="14" name="Picture 13">
            <a:extLst>
              <a:ext uri="{FF2B5EF4-FFF2-40B4-BE49-F238E27FC236}">
                <a16:creationId xmlns:a16="http://schemas.microsoft.com/office/drawing/2014/main" id="{2A828882-2C4D-4EA7-ACF6-DB9553D2BE52}"/>
              </a:ext>
            </a:extLst>
          </p:cNvPr>
          <p:cNvPicPr>
            <a:picLocks noChangeAspect="1"/>
          </p:cNvPicPr>
          <p:nvPr/>
        </p:nvPicPr>
        <p:blipFill>
          <a:blip r:embed="rId5"/>
          <a:stretch>
            <a:fillRect/>
          </a:stretch>
        </p:blipFill>
        <p:spPr>
          <a:xfrm>
            <a:off x="3967037" y="3773581"/>
            <a:ext cx="2958246" cy="2426159"/>
          </a:xfrm>
          <a:prstGeom prst="rect">
            <a:avLst/>
          </a:prstGeom>
        </p:spPr>
      </p:pic>
    </p:spTree>
    <p:extLst>
      <p:ext uri="{BB962C8B-B14F-4D97-AF65-F5344CB8AC3E}">
        <p14:creationId xmlns:p14="http://schemas.microsoft.com/office/powerpoint/2010/main" val="616885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2661-5FCF-4952-8189-B1D1B7CEE6FE}"/>
              </a:ext>
            </a:extLst>
          </p:cNvPr>
          <p:cNvSpPr>
            <a:spLocks noGrp="1"/>
          </p:cNvSpPr>
          <p:nvPr>
            <p:ph type="title"/>
          </p:nvPr>
        </p:nvSpPr>
        <p:spPr>
          <a:xfrm>
            <a:off x="8019286" y="481264"/>
            <a:ext cx="3702251" cy="3907856"/>
          </a:xfrm>
        </p:spPr>
        <p:txBody>
          <a:bodyPr vert="horz" lIns="91440" tIns="45720" rIns="91440" bIns="45720" rtlCol="0" anchor="b">
            <a:normAutofit/>
          </a:bodyPr>
          <a:lstStyle/>
          <a:p>
            <a:r>
              <a:rPr lang="en-US" sz="5400" b="1" dirty="0"/>
              <a:t>Quick Sort 2</a:t>
            </a:r>
          </a:p>
        </p:txBody>
      </p:sp>
      <p:sp>
        <p:nvSpPr>
          <p:cNvPr id="36" name="Rectangle 35">
            <a:extLst>
              <a:ext uri="{FF2B5EF4-FFF2-40B4-BE49-F238E27FC236}">
                <a16:creationId xmlns:a16="http://schemas.microsoft.com/office/drawing/2014/main" id="{9584E7D4-A2F5-41A9-A4AE-B84BD1346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12531D6-F318-49BD-859A-0B2B71594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481264"/>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3A78525-353D-47EB-B839-E380DBD7D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7760" y="481264"/>
            <a:ext cx="3207226"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436C932-B8B8-4A70-8A0D-1A4AD0A9F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7334" y="3538308"/>
            <a:ext cx="3217652" cy="28624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02AD82C0-24F3-4083-849D-D281174AF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C760C0-2D8A-4DE5-9990-FA96D59E5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3538308"/>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81F2BE4-0304-447F-B3A4-B228C9FA4503}"/>
              </a:ext>
            </a:extLst>
          </p:cNvPr>
          <p:cNvPicPr>
            <a:picLocks noChangeAspect="1"/>
          </p:cNvPicPr>
          <p:nvPr/>
        </p:nvPicPr>
        <p:blipFill>
          <a:blip r:embed="rId2"/>
          <a:stretch>
            <a:fillRect/>
          </a:stretch>
        </p:blipFill>
        <p:spPr>
          <a:xfrm>
            <a:off x="575621" y="753394"/>
            <a:ext cx="3029824" cy="2361929"/>
          </a:xfrm>
          <a:prstGeom prst="rect">
            <a:avLst/>
          </a:prstGeom>
        </p:spPr>
      </p:pic>
      <p:pic>
        <p:nvPicPr>
          <p:cNvPr id="6" name="Picture 5">
            <a:extLst>
              <a:ext uri="{FF2B5EF4-FFF2-40B4-BE49-F238E27FC236}">
                <a16:creationId xmlns:a16="http://schemas.microsoft.com/office/drawing/2014/main" id="{4F23BAB1-9168-4ABB-93FB-C9CDD435E3C5}"/>
              </a:ext>
            </a:extLst>
          </p:cNvPr>
          <p:cNvPicPr>
            <a:picLocks noChangeAspect="1"/>
          </p:cNvPicPr>
          <p:nvPr/>
        </p:nvPicPr>
        <p:blipFill>
          <a:blip r:embed="rId3"/>
          <a:stretch>
            <a:fillRect/>
          </a:stretch>
        </p:blipFill>
        <p:spPr>
          <a:xfrm>
            <a:off x="3938676" y="752130"/>
            <a:ext cx="3073066" cy="2363193"/>
          </a:xfrm>
          <a:prstGeom prst="rect">
            <a:avLst/>
          </a:prstGeom>
        </p:spPr>
      </p:pic>
      <p:sp>
        <p:nvSpPr>
          <p:cNvPr id="18" name="TextBox 17">
            <a:extLst>
              <a:ext uri="{FF2B5EF4-FFF2-40B4-BE49-F238E27FC236}">
                <a16:creationId xmlns:a16="http://schemas.microsoft.com/office/drawing/2014/main" id="{97A9D3C1-515D-4AC6-B5DF-BADE04352F30}"/>
              </a:ext>
            </a:extLst>
          </p:cNvPr>
          <p:cNvSpPr txBox="1"/>
          <p:nvPr/>
        </p:nvSpPr>
        <p:spPr>
          <a:xfrm>
            <a:off x="7822535" y="4549676"/>
            <a:ext cx="4264689" cy="2062103"/>
          </a:xfrm>
          <a:prstGeom prst="rect">
            <a:avLst/>
          </a:prstGeom>
          <a:noFill/>
        </p:spPr>
        <p:txBody>
          <a:bodyPr wrap="square">
            <a:spAutoFit/>
          </a:bodyPr>
          <a:lstStyle/>
          <a:p>
            <a:r>
              <a:rPr lang="en-US" sz="1600" dirty="0"/>
              <a:t>The worst-case time complexity of a typical implementation of </a:t>
            </a:r>
            <a:r>
              <a:rPr lang="en-US" sz="1600" dirty="0" err="1"/>
              <a:t>QuickSort</a:t>
            </a:r>
            <a:r>
              <a:rPr lang="en-US" sz="1600" dirty="0"/>
              <a:t> is O(n2). The worst case occurs when the picked pivot is always an extreme (smallest or largest) element. This happens when input array is sorted, or reverse sorted and either first or last element is picked as pivot. Also, happens if all the elements of the given array are equal.</a:t>
            </a:r>
          </a:p>
        </p:txBody>
      </p:sp>
      <p:pic>
        <p:nvPicPr>
          <p:cNvPr id="9" name="Picture 8">
            <a:extLst>
              <a:ext uri="{FF2B5EF4-FFF2-40B4-BE49-F238E27FC236}">
                <a16:creationId xmlns:a16="http://schemas.microsoft.com/office/drawing/2014/main" id="{5E96F74E-8C5C-4B71-BB87-E97FE0791897}"/>
              </a:ext>
            </a:extLst>
          </p:cNvPr>
          <p:cNvPicPr>
            <a:picLocks noChangeAspect="1"/>
          </p:cNvPicPr>
          <p:nvPr/>
        </p:nvPicPr>
        <p:blipFill>
          <a:blip r:embed="rId4"/>
          <a:stretch>
            <a:fillRect/>
          </a:stretch>
        </p:blipFill>
        <p:spPr>
          <a:xfrm>
            <a:off x="569653" y="3752038"/>
            <a:ext cx="3035792" cy="2352568"/>
          </a:xfrm>
          <a:prstGeom prst="rect">
            <a:avLst/>
          </a:prstGeom>
        </p:spPr>
      </p:pic>
      <p:pic>
        <p:nvPicPr>
          <p:cNvPr id="11" name="Picture 10">
            <a:extLst>
              <a:ext uri="{FF2B5EF4-FFF2-40B4-BE49-F238E27FC236}">
                <a16:creationId xmlns:a16="http://schemas.microsoft.com/office/drawing/2014/main" id="{DFF5F86D-F22D-4CCD-934A-0C4D1F81C5DF}"/>
              </a:ext>
            </a:extLst>
          </p:cNvPr>
          <p:cNvPicPr>
            <a:picLocks noChangeAspect="1"/>
          </p:cNvPicPr>
          <p:nvPr/>
        </p:nvPicPr>
        <p:blipFill>
          <a:blip r:embed="rId5"/>
          <a:stretch>
            <a:fillRect/>
          </a:stretch>
        </p:blipFill>
        <p:spPr>
          <a:xfrm>
            <a:off x="3946859" y="3805696"/>
            <a:ext cx="2909623" cy="2361929"/>
          </a:xfrm>
          <a:prstGeom prst="rect">
            <a:avLst/>
          </a:prstGeom>
        </p:spPr>
      </p:pic>
    </p:spTree>
    <p:extLst>
      <p:ext uri="{BB962C8B-B14F-4D97-AF65-F5344CB8AC3E}">
        <p14:creationId xmlns:p14="http://schemas.microsoft.com/office/powerpoint/2010/main" val="3761933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2661-5FCF-4952-8189-B1D1B7CEE6FE}"/>
              </a:ext>
            </a:extLst>
          </p:cNvPr>
          <p:cNvSpPr>
            <a:spLocks noGrp="1"/>
          </p:cNvSpPr>
          <p:nvPr>
            <p:ph type="title"/>
          </p:nvPr>
        </p:nvSpPr>
        <p:spPr>
          <a:xfrm>
            <a:off x="8019286" y="481264"/>
            <a:ext cx="3702251" cy="3907856"/>
          </a:xfrm>
        </p:spPr>
        <p:txBody>
          <a:bodyPr vert="horz" lIns="91440" tIns="45720" rIns="91440" bIns="45720" rtlCol="0" anchor="b">
            <a:normAutofit/>
          </a:bodyPr>
          <a:lstStyle/>
          <a:p>
            <a:r>
              <a:rPr lang="en-US" sz="5400" b="1" dirty="0"/>
              <a:t>Quick Sort 3</a:t>
            </a:r>
          </a:p>
        </p:txBody>
      </p:sp>
      <p:sp>
        <p:nvSpPr>
          <p:cNvPr id="36" name="Rectangle 35">
            <a:extLst>
              <a:ext uri="{FF2B5EF4-FFF2-40B4-BE49-F238E27FC236}">
                <a16:creationId xmlns:a16="http://schemas.microsoft.com/office/drawing/2014/main" id="{9584E7D4-A2F5-41A9-A4AE-B84BD1346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12531D6-F318-49BD-859A-0B2B71594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481264"/>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3A78525-353D-47EB-B839-E380DBD7D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7760" y="481264"/>
            <a:ext cx="3207226"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436C932-B8B8-4A70-8A0D-1A4AD0A9F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7334" y="3538308"/>
            <a:ext cx="3217652" cy="28624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02AD82C0-24F3-4083-849D-D281174AF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C760C0-2D8A-4DE5-9990-FA96D59E5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3538308"/>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7A9D3C1-515D-4AC6-B5DF-BADE04352F30}"/>
              </a:ext>
            </a:extLst>
          </p:cNvPr>
          <p:cNvSpPr txBox="1"/>
          <p:nvPr/>
        </p:nvSpPr>
        <p:spPr>
          <a:xfrm>
            <a:off x="7822535" y="4549676"/>
            <a:ext cx="4264689" cy="2062103"/>
          </a:xfrm>
          <a:prstGeom prst="rect">
            <a:avLst/>
          </a:prstGeom>
          <a:noFill/>
        </p:spPr>
        <p:txBody>
          <a:bodyPr wrap="square">
            <a:spAutoFit/>
          </a:bodyPr>
          <a:lstStyle/>
          <a:p>
            <a:r>
              <a:rPr lang="en-US" sz="1600" dirty="0"/>
              <a:t>The worst-case time complexity of a typical implementation of </a:t>
            </a:r>
            <a:r>
              <a:rPr lang="en-US" sz="1600" dirty="0" err="1"/>
              <a:t>QuickSort</a:t>
            </a:r>
            <a:r>
              <a:rPr lang="en-US" sz="1600" dirty="0"/>
              <a:t> is O(n2). The worst case occurs when the picked pivot is always an extreme (smallest or largest) element. This happens when input array is sorted, or reverse sorted and either first or last element is picked as pivot. Also, happens if all the elements of the given array are equal.</a:t>
            </a:r>
          </a:p>
        </p:txBody>
      </p:sp>
      <p:pic>
        <p:nvPicPr>
          <p:cNvPr id="5" name="Picture 4">
            <a:extLst>
              <a:ext uri="{FF2B5EF4-FFF2-40B4-BE49-F238E27FC236}">
                <a16:creationId xmlns:a16="http://schemas.microsoft.com/office/drawing/2014/main" id="{BE65346D-6AFB-48B0-8134-D37C286A8724}"/>
              </a:ext>
            </a:extLst>
          </p:cNvPr>
          <p:cNvPicPr>
            <a:picLocks noChangeAspect="1"/>
          </p:cNvPicPr>
          <p:nvPr/>
        </p:nvPicPr>
        <p:blipFill>
          <a:blip r:embed="rId2"/>
          <a:stretch>
            <a:fillRect/>
          </a:stretch>
        </p:blipFill>
        <p:spPr>
          <a:xfrm>
            <a:off x="561076" y="848374"/>
            <a:ext cx="2998804" cy="2132952"/>
          </a:xfrm>
          <a:prstGeom prst="rect">
            <a:avLst/>
          </a:prstGeom>
        </p:spPr>
      </p:pic>
      <p:pic>
        <p:nvPicPr>
          <p:cNvPr id="8" name="Picture 7">
            <a:extLst>
              <a:ext uri="{FF2B5EF4-FFF2-40B4-BE49-F238E27FC236}">
                <a16:creationId xmlns:a16="http://schemas.microsoft.com/office/drawing/2014/main" id="{82559FC9-CC2B-41C7-A033-FDB816D420EA}"/>
              </a:ext>
            </a:extLst>
          </p:cNvPr>
          <p:cNvPicPr>
            <a:picLocks noChangeAspect="1"/>
          </p:cNvPicPr>
          <p:nvPr/>
        </p:nvPicPr>
        <p:blipFill>
          <a:blip r:embed="rId3"/>
          <a:stretch>
            <a:fillRect/>
          </a:stretch>
        </p:blipFill>
        <p:spPr>
          <a:xfrm>
            <a:off x="3946859" y="848372"/>
            <a:ext cx="2931318" cy="2313927"/>
          </a:xfrm>
          <a:prstGeom prst="rect">
            <a:avLst/>
          </a:prstGeom>
        </p:spPr>
      </p:pic>
      <p:pic>
        <p:nvPicPr>
          <p:cNvPr id="12" name="Picture 11">
            <a:extLst>
              <a:ext uri="{FF2B5EF4-FFF2-40B4-BE49-F238E27FC236}">
                <a16:creationId xmlns:a16="http://schemas.microsoft.com/office/drawing/2014/main" id="{6071AF06-7F1E-4328-B095-8A528B562470}"/>
              </a:ext>
            </a:extLst>
          </p:cNvPr>
          <p:cNvPicPr>
            <a:picLocks noChangeAspect="1"/>
          </p:cNvPicPr>
          <p:nvPr/>
        </p:nvPicPr>
        <p:blipFill>
          <a:blip r:embed="rId4"/>
          <a:stretch>
            <a:fillRect/>
          </a:stretch>
        </p:blipFill>
        <p:spPr>
          <a:xfrm>
            <a:off x="492510" y="3787803"/>
            <a:ext cx="3194383" cy="2451071"/>
          </a:xfrm>
          <a:prstGeom prst="rect">
            <a:avLst/>
          </a:prstGeom>
        </p:spPr>
      </p:pic>
      <p:pic>
        <p:nvPicPr>
          <p:cNvPr id="14" name="Picture 13">
            <a:extLst>
              <a:ext uri="{FF2B5EF4-FFF2-40B4-BE49-F238E27FC236}">
                <a16:creationId xmlns:a16="http://schemas.microsoft.com/office/drawing/2014/main" id="{EB52A9CF-6715-4CE3-AF8D-592B2A3E3365}"/>
              </a:ext>
            </a:extLst>
          </p:cNvPr>
          <p:cNvPicPr>
            <a:picLocks noChangeAspect="1"/>
          </p:cNvPicPr>
          <p:nvPr/>
        </p:nvPicPr>
        <p:blipFill>
          <a:blip r:embed="rId5"/>
          <a:stretch>
            <a:fillRect/>
          </a:stretch>
        </p:blipFill>
        <p:spPr>
          <a:xfrm>
            <a:off x="3946859" y="3787803"/>
            <a:ext cx="2931318" cy="2451071"/>
          </a:xfrm>
          <a:prstGeom prst="rect">
            <a:avLst/>
          </a:prstGeom>
        </p:spPr>
      </p:pic>
    </p:spTree>
    <p:extLst>
      <p:ext uri="{BB962C8B-B14F-4D97-AF65-F5344CB8AC3E}">
        <p14:creationId xmlns:p14="http://schemas.microsoft.com/office/powerpoint/2010/main" val="2330849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C07459-BA7B-4DA1-AFAF-01A24F239BCD}"/>
              </a:ext>
            </a:extLst>
          </p:cNvPr>
          <p:cNvPicPr>
            <a:picLocks noChangeAspect="1"/>
          </p:cNvPicPr>
          <p:nvPr/>
        </p:nvPicPr>
        <p:blipFill>
          <a:blip r:embed="rId2"/>
          <a:stretch>
            <a:fillRect/>
          </a:stretch>
        </p:blipFill>
        <p:spPr>
          <a:xfrm>
            <a:off x="1323047" y="0"/>
            <a:ext cx="9545906" cy="6858000"/>
          </a:xfrm>
          <a:prstGeom prst="rect">
            <a:avLst/>
          </a:prstGeom>
        </p:spPr>
      </p:pic>
      <p:sp>
        <p:nvSpPr>
          <p:cNvPr id="6" name="TextBox 5">
            <a:extLst>
              <a:ext uri="{FF2B5EF4-FFF2-40B4-BE49-F238E27FC236}">
                <a16:creationId xmlns:a16="http://schemas.microsoft.com/office/drawing/2014/main" id="{669F032B-1C38-4FE3-AF1D-500AE4A4779B}"/>
              </a:ext>
            </a:extLst>
          </p:cNvPr>
          <p:cNvSpPr txBox="1"/>
          <p:nvPr/>
        </p:nvSpPr>
        <p:spPr>
          <a:xfrm>
            <a:off x="8614611" y="5697777"/>
            <a:ext cx="3521241" cy="923330"/>
          </a:xfrm>
          <a:prstGeom prst="rect">
            <a:avLst/>
          </a:prstGeom>
          <a:noFill/>
        </p:spPr>
        <p:txBody>
          <a:bodyPr wrap="square" rtlCol="0">
            <a:spAutoFit/>
          </a:bodyPr>
          <a:lstStyle/>
          <a:p>
            <a:pPr marL="285750" indent="-285750">
              <a:buFont typeface="Wingdings" panose="05000000000000000000" pitchFamily="2" charset="2"/>
              <a:buChar char="q"/>
            </a:pPr>
            <a:r>
              <a:rPr lang="en-US" b="1" dirty="0"/>
              <a:t>Each step reduces the size of numbers by about a factor of 2.</a:t>
            </a:r>
          </a:p>
          <a:p>
            <a:pPr marL="285750" indent="-285750">
              <a:buFont typeface="Wingdings" panose="05000000000000000000" pitchFamily="2" charset="2"/>
              <a:buChar char="q"/>
            </a:pPr>
            <a:r>
              <a:rPr lang="en-US" b="1" dirty="0"/>
              <a:t>Takes about log(ab) steps.</a:t>
            </a:r>
          </a:p>
        </p:txBody>
      </p:sp>
    </p:spTree>
    <p:extLst>
      <p:ext uri="{BB962C8B-B14F-4D97-AF65-F5344CB8AC3E}">
        <p14:creationId xmlns:p14="http://schemas.microsoft.com/office/powerpoint/2010/main" val="871465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2661-5FCF-4952-8189-B1D1B7CEE6FE}"/>
              </a:ext>
            </a:extLst>
          </p:cNvPr>
          <p:cNvSpPr>
            <a:spLocks noGrp="1"/>
          </p:cNvSpPr>
          <p:nvPr>
            <p:ph type="title"/>
          </p:nvPr>
        </p:nvSpPr>
        <p:spPr>
          <a:xfrm>
            <a:off x="8019286" y="481264"/>
            <a:ext cx="3702251" cy="3907856"/>
          </a:xfrm>
        </p:spPr>
        <p:txBody>
          <a:bodyPr vert="horz" lIns="91440" tIns="45720" rIns="91440" bIns="45720" rtlCol="0" anchor="b">
            <a:normAutofit/>
          </a:bodyPr>
          <a:lstStyle/>
          <a:p>
            <a:r>
              <a:rPr lang="en-US" sz="4800" b="1" dirty="0"/>
              <a:t>Coin Change -  Dynamic Programming</a:t>
            </a:r>
          </a:p>
        </p:txBody>
      </p:sp>
      <p:sp>
        <p:nvSpPr>
          <p:cNvPr id="36" name="Rectangle 35">
            <a:extLst>
              <a:ext uri="{FF2B5EF4-FFF2-40B4-BE49-F238E27FC236}">
                <a16:creationId xmlns:a16="http://schemas.microsoft.com/office/drawing/2014/main" id="{9584E7D4-A2F5-41A9-A4AE-B84BD1346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12531D6-F318-49BD-859A-0B2B71594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481264"/>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3A78525-353D-47EB-B839-E380DBD7D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7760" y="481264"/>
            <a:ext cx="3207226"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436C932-B8B8-4A70-8A0D-1A4AD0A9F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7334" y="3538308"/>
            <a:ext cx="3217652" cy="28624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02AD82C0-24F3-4083-849D-D281174AF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C760C0-2D8A-4DE5-9990-FA96D59E5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3538308"/>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7A9D3C1-515D-4AC6-B5DF-BADE04352F30}"/>
              </a:ext>
            </a:extLst>
          </p:cNvPr>
          <p:cNvSpPr txBox="1"/>
          <p:nvPr/>
        </p:nvSpPr>
        <p:spPr>
          <a:xfrm>
            <a:off x="7822535" y="4549676"/>
            <a:ext cx="4264689" cy="1815882"/>
          </a:xfrm>
          <a:prstGeom prst="rect">
            <a:avLst/>
          </a:prstGeom>
          <a:noFill/>
        </p:spPr>
        <p:txBody>
          <a:bodyPr wrap="square">
            <a:spAutoFit/>
          </a:bodyPr>
          <a:lstStyle/>
          <a:p>
            <a:r>
              <a:rPr lang="en-US" sz="1600" dirty="0"/>
              <a:t>As we already know, a natural greedy strategy for the change problem does not work correctly for any set of denominations. For example, if the available denominations are 1, 3, and 4, the greedy algorithm will change 6 cents using three coins (4 + 1 + 1) while it can be changed using just two coins (3 + 3).</a:t>
            </a:r>
          </a:p>
        </p:txBody>
      </p:sp>
      <p:pic>
        <p:nvPicPr>
          <p:cNvPr id="4" name="Picture 3">
            <a:extLst>
              <a:ext uri="{FF2B5EF4-FFF2-40B4-BE49-F238E27FC236}">
                <a16:creationId xmlns:a16="http://schemas.microsoft.com/office/drawing/2014/main" id="{454571F3-8FFA-407D-B490-323218D881AE}"/>
              </a:ext>
            </a:extLst>
          </p:cNvPr>
          <p:cNvPicPr>
            <a:picLocks noChangeAspect="1"/>
          </p:cNvPicPr>
          <p:nvPr/>
        </p:nvPicPr>
        <p:blipFill>
          <a:blip r:embed="rId2"/>
          <a:stretch>
            <a:fillRect/>
          </a:stretch>
        </p:blipFill>
        <p:spPr>
          <a:xfrm>
            <a:off x="543172" y="880456"/>
            <a:ext cx="3080214" cy="2313927"/>
          </a:xfrm>
          <a:prstGeom prst="rect">
            <a:avLst/>
          </a:prstGeom>
        </p:spPr>
      </p:pic>
      <p:pic>
        <p:nvPicPr>
          <p:cNvPr id="7" name="Picture 6">
            <a:extLst>
              <a:ext uri="{FF2B5EF4-FFF2-40B4-BE49-F238E27FC236}">
                <a16:creationId xmlns:a16="http://schemas.microsoft.com/office/drawing/2014/main" id="{2AB1490D-CED3-41B7-984E-877F178AAAFA}"/>
              </a:ext>
            </a:extLst>
          </p:cNvPr>
          <p:cNvPicPr>
            <a:picLocks noChangeAspect="1"/>
          </p:cNvPicPr>
          <p:nvPr/>
        </p:nvPicPr>
        <p:blipFill>
          <a:blip r:embed="rId3"/>
          <a:stretch>
            <a:fillRect/>
          </a:stretch>
        </p:blipFill>
        <p:spPr>
          <a:xfrm>
            <a:off x="3945923" y="880456"/>
            <a:ext cx="3009603" cy="2204029"/>
          </a:xfrm>
          <a:prstGeom prst="rect">
            <a:avLst/>
          </a:prstGeom>
        </p:spPr>
      </p:pic>
      <p:pic>
        <p:nvPicPr>
          <p:cNvPr id="10" name="Picture 9">
            <a:extLst>
              <a:ext uri="{FF2B5EF4-FFF2-40B4-BE49-F238E27FC236}">
                <a16:creationId xmlns:a16="http://schemas.microsoft.com/office/drawing/2014/main" id="{1390D218-A2E8-4A39-9F88-F0A856BE7BE7}"/>
              </a:ext>
            </a:extLst>
          </p:cNvPr>
          <p:cNvPicPr>
            <a:picLocks noChangeAspect="1"/>
          </p:cNvPicPr>
          <p:nvPr/>
        </p:nvPicPr>
        <p:blipFill>
          <a:blip r:embed="rId4"/>
          <a:stretch>
            <a:fillRect/>
          </a:stretch>
        </p:blipFill>
        <p:spPr>
          <a:xfrm>
            <a:off x="543172" y="3777163"/>
            <a:ext cx="3080214" cy="2437899"/>
          </a:xfrm>
          <a:prstGeom prst="rect">
            <a:avLst/>
          </a:prstGeom>
        </p:spPr>
      </p:pic>
      <p:pic>
        <p:nvPicPr>
          <p:cNvPr id="13" name="Picture 12">
            <a:extLst>
              <a:ext uri="{FF2B5EF4-FFF2-40B4-BE49-F238E27FC236}">
                <a16:creationId xmlns:a16="http://schemas.microsoft.com/office/drawing/2014/main" id="{9B1F9588-308A-4855-B877-B1804EDA94DE}"/>
              </a:ext>
            </a:extLst>
          </p:cNvPr>
          <p:cNvPicPr>
            <a:picLocks noChangeAspect="1"/>
          </p:cNvPicPr>
          <p:nvPr/>
        </p:nvPicPr>
        <p:blipFill>
          <a:blip r:embed="rId5"/>
          <a:stretch>
            <a:fillRect/>
          </a:stretch>
        </p:blipFill>
        <p:spPr>
          <a:xfrm>
            <a:off x="3837334" y="3791827"/>
            <a:ext cx="3217652" cy="2423235"/>
          </a:xfrm>
          <a:prstGeom prst="rect">
            <a:avLst/>
          </a:prstGeom>
        </p:spPr>
      </p:pic>
    </p:spTree>
    <p:extLst>
      <p:ext uri="{BB962C8B-B14F-4D97-AF65-F5344CB8AC3E}">
        <p14:creationId xmlns:p14="http://schemas.microsoft.com/office/powerpoint/2010/main" val="3860061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2661-5FCF-4952-8189-B1D1B7CEE6FE}"/>
              </a:ext>
            </a:extLst>
          </p:cNvPr>
          <p:cNvSpPr>
            <a:spLocks noGrp="1"/>
          </p:cNvSpPr>
          <p:nvPr>
            <p:ph type="title"/>
          </p:nvPr>
        </p:nvSpPr>
        <p:spPr>
          <a:xfrm>
            <a:off x="8019286" y="481264"/>
            <a:ext cx="3702251" cy="3907856"/>
          </a:xfrm>
        </p:spPr>
        <p:txBody>
          <a:bodyPr vert="horz" lIns="91440" tIns="45720" rIns="91440" bIns="45720" rtlCol="0" anchor="b">
            <a:normAutofit/>
          </a:bodyPr>
          <a:lstStyle/>
          <a:p>
            <a:r>
              <a:rPr lang="en-US" sz="4800" b="1" dirty="0"/>
              <a:t>Edit Distance-  Dynamic Programming</a:t>
            </a:r>
          </a:p>
        </p:txBody>
      </p:sp>
      <p:sp>
        <p:nvSpPr>
          <p:cNvPr id="36" name="Rectangle 35">
            <a:extLst>
              <a:ext uri="{FF2B5EF4-FFF2-40B4-BE49-F238E27FC236}">
                <a16:creationId xmlns:a16="http://schemas.microsoft.com/office/drawing/2014/main" id="{9584E7D4-A2F5-41A9-A4AE-B84BD1346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12531D6-F318-49BD-859A-0B2B71594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481264"/>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3A78525-353D-47EB-B839-E380DBD7D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7760" y="481264"/>
            <a:ext cx="3207226"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436C932-B8B8-4A70-8A0D-1A4AD0A9F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7334" y="3538308"/>
            <a:ext cx="3217652" cy="28624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02AD82C0-24F3-4083-849D-D281174AF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C760C0-2D8A-4DE5-9990-FA96D59E5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3538308"/>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7A9D3C1-515D-4AC6-B5DF-BADE04352F30}"/>
              </a:ext>
            </a:extLst>
          </p:cNvPr>
          <p:cNvSpPr txBox="1"/>
          <p:nvPr/>
        </p:nvSpPr>
        <p:spPr>
          <a:xfrm>
            <a:off x="7822535" y="4549676"/>
            <a:ext cx="4264689" cy="2308324"/>
          </a:xfrm>
          <a:prstGeom prst="rect">
            <a:avLst/>
          </a:prstGeom>
          <a:noFill/>
        </p:spPr>
        <p:txBody>
          <a:bodyPr wrap="square">
            <a:spAutoFit/>
          </a:bodyPr>
          <a:lstStyle/>
          <a:p>
            <a:pPr marL="285750" indent="-285750">
              <a:buFont typeface="Wingdings" panose="05000000000000000000" pitchFamily="2" charset="2"/>
              <a:buChar char="q"/>
            </a:pPr>
            <a:r>
              <a:rPr lang="en-US" sz="1600" dirty="0"/>
              <a:t>Maximizing the length of a common subsequence corresponds to maximizing the score of an alignment with 𝜇 = 𝜎 = 0.</a:t>
            </a:r>
          </a:p>
          <a:p>
            <a:pPr marL="285750" indent="-285750">
              <a:buFont typeface="Wingdings" panose="05000000000000000000" pitchFamily="2" charset="2"/>
              <a:buChar char="q"/>
            </a:pPr>
            <a:r>
              <a:rPr lang="en-US" sz="1600" dirty="0"/>
              <a:t>Edit Distance is the minimum number of operations (insertions, deletions, and substitutions of symbols) to transform one string into another.</a:t>
            </a:r>
          </a:p>
          <a:p>
            <a:pPr marL="285750" indent="-285750">
              <a:buFont typeface="Wingdings" panose="05000000000000000000" pitchFamily="2" charset="2"/>
              <a:buChar char="q"/>
            </a:pPr>
            <a:r>
              <a:rPr lang="en-US" sz="1600" dirty="0"/>
              <a:t>Minimizing Edit Distance is maximizing alignment Score. </a:t>
            </a:r>
          </a:p>
        </p:txBody>
      </p:sp>
      <p:pic>
        <p:nvPicPr>
          <p:cNvPr id="5" name="Picture 4">
            <a:extLst>
              <a:ext uri="{FF2B5EF4-FFF2-40B4-BE49-F238E27FC236}">
                <a16:creationId xmlns:a16="http://schemas.microsoft.com/office/drawing/2014/main" id="{BA1A4683-D1A8-4156-B473-2F535AE1D1CE}"/>
              </a:ext>
            </a:extLst>
          </p:cNvPr>
          <p:cNvPicPr>
            <a:picLocks noChangeAspect="1"/>
          </p:cNvPicPr>
          <p:nvPr/>
        </p:nvPicPr>
        <p:blipFill>
          <a:blip r:embed="rId2"/>
          <a:stretch>
            <a:fillRect/>
          </a:stretch>
        </p:blipFill>
        <p:spPr>
          <a:xfrm>
            <a:off x="615682" y="773687"/>
            <a:ext cx="2935193" cy="2311859"/>
          </a:xfrm>
          <a:prstGeom prst="rect">
            <a:avLst/>
          </a:prstGeom>
        </p:spPr>
      </p:pic>
      <p:pic>
        <p:nvPicPr>
          <p:cNvPr id="11" name="Picture 10">
            <a:extLst>
              <a:ext uri="{FF2B5EF4-FFF2-40B4-BE49-F238E27FC236}">
                <a16:creationId xmlns:a16="http://schemas.microsoft.com/office/drawing/2014/main" id="{A28B0BD6-DAC1-489D-9A3B-2BE44B2A41FD}"/>
              </a:ext>
            </a:extLst>
          </p:cNvPr>
          <p:cNvPicPr>
            <a:picLocks noChangeAspect="1"/>
          </p:cNvPicPr>
          <p:nvPr/>
        </p:nvPicPr>
        <p:blipFill>
          <a:blip r:embed="rId3"/>
          <a:stretch>
            <a:fillRect/>
          </a:stretch>
        </p:blipFill>
        <p:spPr>
          <a:xfrm>
            <a:off x="511536" y="3735113"/>
            <a:ext cx="3143483" cy="2468880"/>
          </a:xfrm>
          <a:prstGeom prst="rect">
            <a:avLst/>
          </a:prstGeom>
        </p:spPr>
      </p:pic>
      <p:pic>
        <p:nvPicPr>
          <p:cNvPr id="14" name="Picture 13">
            <a:extLst>
              <a:ext uri="{FF2B5EF4-FFF2-40B4-BE49-F238E27FC236}">
                <a16:creationId xmlns:a16="http://schemas.microsoft.com/office/drawing/2014/main" id="{8F045797-B542-4B60-A9F5-252E3FD7941E}"/>
              </a:ext>
            </a:extLst>
          </p:cNvPr>
          <p:cNvPicPr>
            <a:picLocks noChangeAspect="1"/>
          </p:cNvPicPr>
          <p:nvPr/>
        </p:nvPicPr>
        <p:blipFill>
          <a:blip r:embed="rId4"/>
          <a:stretch>
            <a:fillRect/>
          </a:stretch>
        </p:blipFill>
        <p:spPr>
          <a:xfrm>
            <a:off x="3947782" y="652185"/>
            <a:ext cx="2996756" cy="2554861"/>
          </a:xfrm>
          <a:prstGeom prst="rect">
            <a:avLst/>
          </a:prstGeom>
        </p:spPr>
      </p:pic>
      <p:pic>
        <p:nvPicPr>
          <p:cNvPr id="16" name="Picture 15">
            <a:extLst>
              <a:ext uri="{FF2B5EF4-FFF2-40B4-BE49-F238E27FC236}">
                <a16:creationId xmlns:a16="http://schemas.microsoft.com/office/drawing/2014/main" id="{42E83545-6BCE-4756-A8C1-C70C95E10C09}"/>
              </a:ext>
            </a:extLst>
          </p:cNvPr>
          <p:cNvPicPr>
            <a:picLocks noChangeAspect="1"/>
          </p:cNvPicPr>
          <p:nvPr/>
        </p:nvPicPr>
        <p:blipFill>
          <a:blip r:embed="rId5"/>
          <a:stretch>
            <a:fillRect/>
          </a:stretch>
        </p:blipFill>
        <p:spPr>
          <a:xfrm>
            <a:off x="3882135" y="3735114"/>
            <a:ext cx="3062403" cy="2468880"/>
          </a:xfrm>
          <a:prstGeom prst="rect">
            <a:avLst/>
          </a:prstGeom>
        </p:spPr>
      </p:pic>
    </p:spTree>
    <p:extLst>
      <p:ext uri="{BB962C8B-B14F-4D97-AF65-F5344CB8AC3E}">
        <p14:creationId xmlns:p14="http://schemas.microsoft.com/office/powerpoint/2010/main" val="2645236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2661-5FCF-4952-8189-B1D1B7CEE6FE}"/>
              </a:ext>
            </a:extLst>
          </p:cNvPr>
          <p:cNvSpPr>
            <a:spLocks noGrp="1"/>
          </p:cNvSpPr>
          <p:nvPr>
            <p:ph type="title"/>
          </p:nvPr>
        </p:nvSpPr>
        <p:spPr>
          <a:xfrm>
            <a:off x="8019286" y="481264"/>
            <a:ext cx="3702251" cy="3907856"/>
          </a:xfrm>
        </p:spPr>
        <p:txBody>
          <a:bodyPr vert="horz" lIns="91440" tIns="45720" rIns="91440" bIns="45720" rtlCol="0" anchor="b">
            <a:normAutofit/>
          </a:bodyPr>
          <a:lstStyle/>
          <a:p>
            <a:r>
              <a:rPr lang="en-US" sz="4800" b="1" dirty="0"/>
              <a:t>Knapsack with repetitions</a:t>
            </a:r>
          </a:p>
        </p:txBody>
      </p:sp>
      <p:sp>
        <p:nvSpPr>
          <p:cNvPr id="36" name="Rectangle 35">
            <a:extLst>
              <a:ext uri="{FF2B5EF4-FFF2-40B4-BE49-F238E27FC236}">
                <a16:creationId xmlns:a16="http://schemas.microsoft.com/office/drawing/2014/main" id="{9584E7D4-A2F5-41A9-A4AE-B84BD1346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12531D6-F318-49BD-859A-0B2B71594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481264"/>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3A78525-353D-47EB-B839-E380DBD7D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7760" y="481264"/>
            <a:ext cx="3207226"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436C932-B8B8-4A70-8A0D-1A4AD0A9F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7334" y="3538308"/>
            <a:ext cx="3217652" cy="28624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02AD82C0-24F3-4083-849D-D281174AF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C760C0-2D8A-4DE5-9990-FA96D59E5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3538308"/>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7A9D3C1-515D-4AC6-B5DF-BADE04352F30}"/>
              </a:ext>
            </a:extLst>
          </p:cNvPr>
          <p:cNvSpPr txBox="1"/>
          <p:nvPr/>
        </p:nvSpPr>
        <p:spPr>
          <a:xfrm>
            <a:off x="7822535" y="4549676"/>
            <a:ext cx="4264689" cy="1077218"/>
          </a:xfrm>
          <a:prstGeom prst="rect">
            <a:avLst/>
          </a:prstGeom>
          <a:noFill/>
        </p:spPr>
        <p:txBody>
          <a:bodyPr wrap="square">
            <a:spAutoFit/>
          </a:bodyPr>
          <a:lstStyle/>
          <a:p>
            <a:pPr marL="285750" indent="-285750">
              <a:buFont typeface="Wingdings" panose="05000000000000000000" pitchFamily="2" charset="2"/>
              <a:buChar char="q"/>
            </a:pPr>
            <a:r>
              <a:rPr lang="en-US" sz="1600" dirty="0"/>
              <a:t>Why does greedy fail for the discrete knapsack?</a:t>
            </a:r>
          </a:p>
          <a:p>
            <a:pPr marL="742950" lvl="1" indent="-285750">
              <a:buFont typeface="Wingdings" panose="05000000000000000000" pitchFamily="2" charset="2"/>
              <a:buChar char="§"/>
            </a:pPr>
            <a:r>
              <a:rPr lang="en-US" sz="1600" dirty="0"/>
              <a:t>Taking an element of maximum value per unit of weight is not safe!</a:t>
            </a:r>
          </a:p>
        </p:txBody>
      </p:sp>
      <p:pic>
        <p:nvPicPr>
          <p:cNvPr id="4" name="Picture 3">
            <a:extLst>
              <a:ext uri="{FF2B5EF4-FFF2-40B4-BE49-F238E27FC236}">
                <a16:creationId xmlns:a16="http://schemas.microsoft.com/office/drawing/2014/main" id="{1CA2C64A-D749-4341-95A6-F782BDB0F368}"/>
              </a:ext>
            </a:extLst>
          </p:cNvPr>
          <p:cNvPicPr>
            <a:picLocks noChangeAspect="1"/>
          </p:cNvPicPr>
          <p:nvPr/>
        </p:nvPicPr>
        <p:blipFill>
          <a:blip r:embed="rId2"/>
          <a:stretch>
            <a:fillRect/>
          </a:stretch>
        </p:blipFill>
        <p:spPr>
          <a:xfrm>
            <a:off x="511536" y="738167"/>
            <a:ext cx="3125971" cy="2468879"/>
          </a:xfrm>
          <a:prstGeom prst="rect">
            <a:avLst/>
          </a:prstGeom>
        </p:spPr>
      </p:pic>
      <p:pic>
        <p:nvPicPr>
          <p:cNvPr id="9" name="Picture 8">
            <a:extLst>
              <a:ext uri="{FF2B5EF4-FFF2-40B4-BE49-F238E27FC236}">
                <a16:creationId xmlns:a16="http://schemas.microsoft.com/office/drawing/2014/main" id="{38F634CD-DCB2-41B5-B96D-C1421D5CF285}"/>
              </a:ext>
            </a:extLst>
          </p:cNvPr>
          <p:cNvPicPr>
            <a:picLocks noChangeAspect="1"/>
          </p:cNvPicPr>
          <p:nvPr/>
        </p:nvPicPr>
        <p:blipFill>
          <a:blip r:embed="rId3"/>
          <a:stretch>
            <a:fillRect/>
          </a:stretch>
        </p:blipFill>
        <p:spPr>
          <a:xfrm>
            <a:off x="3971925" y="738167"/>
            <a:ext cx="2972613" cy="2468879"/>
          </a:xfrm>
          <a:prstGeom prst="rect">
            <a:avLst/>
          </a:prstGeom>
        </p:spPr>
      </p:pic>
      <p:pic>
        <p:nvPicPr>
          <p:cNvPr id="12" name="Picture 11">
            <a:extLst>
              <a:ext uri="{FF2B5EF4-FFF2-40B4-BE49-F238E27FC236}">
                <a16:creationId xmlns:a16="http://schemas.microsoft.com/office/drawing/2014/main" id="{A5B06D59-5CFD-44A6-82FF-1A87517FAF78}"/>
              </a:ext>
            </a:extLst>
          </p:cNvPr>
          <p:cNvPicPr>
            <a:picLocks noChangeAspect="1"/>
          </p:cNvPicPr>
          <p:nvPr/>
        </p:nvPicPr>
        <p:blipFill>
          <a:blip r:embed="rId4"/>
          <a:stretch>
            <a:fillRect/>
          </a:stretch>
        </p:blipFill>
        <p:spPr>
          <a:xfrm>
            <a:off x="554739" y="3735114"/>
            <a:ext cx="3039516" cy="2384719"/>
          </a:xfrm>
          <a:prstGeom prst="rect">
            <a:avLst/>
          </a:prstGeom>
        </p:spPr>
      </p:pic>
      <p:pic>
        <p:nvPicPr>
          <p:cNvPr id="15" name="Picture 14">
            <a:extLst>
              <a:ext uri="{FF2B5EF4-FFF2-40B4-BE49-F238E27FC236}">
                <a16:creationId xmlns:a16="http://schemas.microsoft.com/office/drawing/2014/main" id="{5E3E6399-3334-4FBF-8E5C-144198151B58}"/>
              </a:ext>
            </a:extLst>
          </p:cNvPr>
          <p:cNvPicPr>
            <a:picLocks noChangeAspect="1"/>
          </p:cNvPicPr>
          <p:nvPr/>
        </p:nvPicPr>
        <p:blipFill>
          <a:blip r:embed="rId5"/>
          <a:stretch>
            <a:fillRect/>
          </a:stretch>
        </p:blipFill>
        <p:spPr>
          <a:xfrm>
            <a:off x="3882135" y="3735114"/>
            <a:ext cx="3127054" cy="2384719"/>
          </a:xfrm>
          <a:prstGeom prst="rect">
            <a:avLst/>
          </a:prstGeom>
        </p:spPr>
      </p:pic>
    </p:spTree>
    <p:extLst>
      <p:ext uri="{BB962C8B-B14F-4D97-AF65-F5344CB8AC3E}">
        <p14:creationId xmlns:p14="http://schemas.microsoft.com/office/powerpoint/2010/main" val="2192014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2661-5FCF-4952-8189-B1D1B7CEE6FE}"/>
              </a:ext>
            </a:extLst>
          </p:cNvPr>
          <p:cNvSpPr>
            <a:spLocks noGrp="1"/>
          </p:cNvSpPr>
          <p:nvPr>
            <p:ph type="title"/>
          </p:nvPr>
        </p:nvSpPr>
        <p:spPr>
          <a:xfrm>
            <a:off x="8019286" y="481264"/>
            <a:ext cx="3702251" cy="3907856"/>
          </a:xfrm>
        </p:spPr>
        <p:txBody>
          <a:bodyPr vert="horz" lIns="91440" tIns="45720" rIns="91440" bIns="45720" rtlCol="0" anchor="b">
            <a:normAutofit/>
          </a:bodyPr>
          <a:lstStyle/>
          <a:p>
            <a:r>
              <a:rPr lang="en-US" sz="4800" b="1" dirty="0"/>
              <a:t>Knapsack without repetitions</a:t>
            </a:r>
          </a:p>
        </p:txBody>
      </p:sp>
      <p:sp>
        <p:nvSpPr>
          <p:cNvPr id="36" name="Rectangle 35">
            <a:extLst>
              <a:ext uri="{FF2B5EF4-FFF2-40B4-BE49-F238E27FC236}">
                <a16:creationId xmlns:a16="http://schemas.microsoft.com/office/drawing/2014/main" id="{9584E7D4-A2F5-41A9-A4AE-B84BD1346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12531D6-F318-49BD-859A-0B2B71594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481264"/>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3A78525-353D-47EB-B839-E380DBD7D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7760" y="481264"/>
            <a:ext cx="3207226"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436C932-B8B8-4A70-8A0D-1A4AD0A9F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7334" y="3538308"/>
            <a:ext cx="3217652" cy="28624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02AD82C0-24F3-4083-849D-D281174AF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C760C0-2D8A-4DE5-9990-FA96D59E5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3538308"/>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7A9D3C1-515D-4AC6-B5DF-BADE04352F30}"/>
              </a:ext>
            </a:extLst>
          </p:cNvPr>
          <p:cNvSpPr txBox="1"/>
          <p:nvPr/>
        </p:nvSpPr>
        <p:spPr>
          <a:xfrm>
            <a:off x="7822535" y="4549676"/>
            <a:ext cx="4264689" cy="2308324"/>
          </a:xfrm>
          <a:prstGeom prst="rect">
            <a:avLst/>
          </a:prstGeom>
          <a:noFill/>
        </p:spPr>
        <p:txBody>
          <a:bodyPr wrap="square">
            <a:spAutoFit/>
          </a:bodyPr>
          <a:lstStyle/>
          <a:p>
            <a:pPr marL="285750" indent="-285750">
              <a:buFont typeface="Wingdings" panose="05000000000000000000" pitchFamily="2" charset="2"/>
              <a:buChar char="q"/>
            </a:pPr>
            <a:r>
              <a:rPr lang="en-US" sz="1600" dirty="0"/>
              <a:t>The running time O (</a:t>
            </a:r>
            <a:r>
              <a:rPr lang="en-US" sz="1600" dirty="0" err="1"/>
              <a:t>nW</a:t>
            </a:r>
            <a:r>
              <a:rPr lang="en-US" sz="1600" dirty="0"/>
              <a:t> ) is not polynomial since the input size is proportional to log W , but not W .</a:t>
            </a:r>
          </a:p>
          <a:p>
            <a:pPr marL="285750" indent="-285750">
              <a:buFont typeface="Wingdings" panose="05000000000000000000" pitchFamily="2" charset="2"/>
              <a:buChar char="q"/>
            </a:pPr>
            <a:r>
              <a:rPr lang="en-US" sz="1600" dirty="0"/>
              <a:t>In other words, the running time is </a:t>
            </a:r>
          </a:p>
          <a:p>
            <a:r>
              <a:rPr lang="en-US" sz="1600" dirty="0"/>
              <a:t>	O(n2^log W). </a:t>
            </a:r>
            <a:r>
              <a:rPr lang="en-US" sz="1600" b="1" dirty="0">
                <a:solidFill>
                  <a:srgbClr val="0000FF"/>
                </a:solidFill>
              </a:rPr>
              <a:t>[pseudo-polynomial]</a:t>
            </a:r>
          </a:p>
          <a:p>
            <a:pPr marL="285750" indent="-285750">
              <a:buFont typeface="Wingdings" panose="05000000000000000000" pitchFamily="2" charset="2"/>
              <a:buChar char="q"/>
            </a:pPr>
            <a:r>
              <a:rPr lang="en-US" sz="1600" dirty="0"/>
              <a:t>E.g., for</a:t>
            </a:r>
          </a:p>
          <a:p>
            <a:r>
              <a:rPr lang="en-US" sz="1600" dirty="0"/>
              <a:t>	W = 71 345 970 345 617 824 751</a:t>
            </a:r>
          </a:p>
          <a:p>
            <a:pPr marL="285750" indent="-285750">
              <a:buFont typeface="Wingdings" panose="05000000000000000000" pitchFamily="2" charset="2"/>
              <a:buChar char="q"/>
            </a:pPr>
            <a:r>
              <a:rPr lang="en-US" sz="1600" dirty="0"/>
              <a:t>(</a:t>
            </a:r>
            <a:r>
              <a:rPr lang="en-US" sz="1600" dirty="0" err="1"/>
              <a:t>Twentу</a:t>
            </a:r>
            <a:r>
              <a:rPr lang="en-US" sz="1600" dirty="0"/>
              <a:t> digits only!) the algorithm needs roughly 10^20 basic operations.</a:t>
            </a:r>
          </a:p>
        </p:txBody>
      </p:sp>
      <p:pic>
        <p:nvPicPr>
          <p:cNvPr id="5" name="Picture 4">
            <a:extLst>
              <a:ext uri="{FF2B5EF4-FFF2-40B4-BE49-F238E27FC236}">
                <a16:creationId xmlns:a16="http://schemas.microsoft.com/office/drawing/2014/main" id="{659117E1-EB55-4F0A-92D2-97729014FFE4}"/>
              </a:ext>
            </a:extLst>
          </p:cNvPr>
          <p:cNvPicPr>
            <a:picLocks noChangeAspect="1"/>
          </p:cNvPicPr>
          <p:nvPr/>
        </p:nvPicPr>
        <p:blipFill>
          <a:blip r:embed="rId2"/>
          <a:stretch>
            <a:fillRect/>
          </a:stretch>
        </p:blipFill>
        <p:spPr>
          <a:xfrm>
            <a:off x="519657" y="481264"/>
            <a:ext cx="3080214" cy="1452311"/>
          </a:xfrm>
          <a:prstGeom prst="rect">
            <a:avLst/>
          </a:prstGeom>
        </p:spPr>
      </p:pic>
      <p:pic>
        <p:nvPicPr>
          <p:cNvPr id="7" name="Picture 6">
            <a:extLst>
              <a:ext uri="{FF2B5EF4-FFF2-40B4-BE49-F238E27FC236}">
                <a16:creationId xmlns:a16="http://schemas.microsoft.com/office/drawing/2014/main" id="{157D544C-F336-4BCC-8DD3-60D5B1F65381}"/>
              </a:ext>
            </a:extLst>
          </p:cNvPr>
          <p:cNvPicPr>
            <a:picLocks noChangeAspect="1"/>
          </p:cNvPicPr>
          <p:nvPr/>
        </p:nvPicPr>
        <p:blipFill>
          <a:blip r:embed="rId3"/>
          <a:stretch>
            <a:fillRect/>
          </a:stretch>
        </p:blipFill>
        <p:spPr>
          <a:xfrm>
            <a:off x="524871" y="2072336"/>
            <a:ext cx="3071650" cy="1305635"/>
          </a:xfrm>
          <a:prstGeom prst="rect">
            <a:avLst/>
          </a:prstGeom>
        </p:spPr>
      </p:pic>
      <p:pic>
        <p:nvPicPr>
          <p:cNvPr id="10" name="Picture 9">
            <a:extLst>
              <a:ext uri="{FF2B5EF4-FFF2-40B4-BE49-F238E27FC236}">
                <a16:creationId xmlns:a16="http://schemas.microsoft.com/office/drawing/2014/main" id="{F6ADEE8A-34E3-4D66-995B-8691DCEBEC9E}"/>
              </a:ext>
            </a:extLst>
          </p:cNvPr>
          <p:cNvPicPr>
            <a:picLocks noChangeAspect="1"/>
          </p:cNvPicPr>
          <p:nvPr/>
        </p:nvPicPr>
        <p:blipFill>
          <a:blip r:embed="rId4"/>
          <a:stretch>
            <a:fillRect/>
          </a:stretch>
        </p:blipFill>
        <p:spPr>
          <a:xfrm>
            <a:off x="3894549" y="883115"/>
            <a:ext cx="3113648" cy="2093003"/>
          </a:xfrm>
          <a:prstGeom prst="rect">
            <a:avLst/>
          </a:prstGeom>
        </p:spPr>
      </p:pic>
      <p:pic>
        <p:nvPicPr>
          <p:cNvPr id="13" name="Picture 12">
            <a:extLst>
              <a:ext uri="{FF2B5EF4-FFF2-40B4-BE49-F238E27FC236}">
                <a16:creationId xmlns:a16="http://schemas.microsoft.com/office/drawing/2014/main" id="{6B411EDF-3873-4D67-8DCE-77924EF5740C}"/>
              </a:ext>
            </a:extLst>
          </p:cNvPr>
          <p:cNvPicPr>
            <a:picLocks noChangeAspect="1"/>
          </p:cNvPicPr>
          <p:nvPr/>
        </p:nvPicPr>
        <p:blipFill>
          <a:blip r:embed="rId5"/>
          <a:stretch>
            <a:fillRect/>
          </a:stretch>
        </p:blipFill>
        <p:spPr>
          <a:xfrm>
            <a:off x="523195" y="3729361"/>
            <a:ext cx="3120168" cy="2514600"/>
          </a:xfrm>
          <a:prstGeom prst="rect">
            <a:avLst/>
          </a:prstGeom>
        </p:spPr>
      </p:pic>
      <p:pic>
        <p:nvPicPr>
          <p:cNvPr id="16" name="Picture 15">
            <a:extLst>
              <a:ext uri="{FF2B5EF4-FFF2-40B4-BE49-F238E27FC236}">
                <a16:creationId xmlns:a16="http://schemas.microsoft.com/office/drawing/2014/main" id="{F17792A3-10A8-4EDB-ABDD-0D1446D2D5D0}"/>
              </a:ext>
            </a:extLst>
          </p:cNvPr>
          <p:cNvPicPr>
            <a:picLocks noChangeAspect="1"/>
          </p:cNvPicPr>
          <p:nvPr/>
        </p:nvPicPr>
        <p:blipFill>
          <a:blip r:embed="rId6"/>
          <a:stretch>
            <a:fillRect/>
          </a:stretch>
        </p:blipFill>
        <p:spPr>
          <a:xfrm>
            <a:off x="3891026" y="3797346"/>
            <a:ext cx="3117172" cy="2446615"/>
          </a:xfrm>
          <a:prstGeom prst="rect">
            <a:avLst/>
          </a:prstGeom>
        </p:spPr>
      </p:pic>
    </p:spTree>
    <p:extLst>
      <p:ext uri="{BB962C8B-B14F-4D97-AF65-F5344CB8AC3E}">
        <p14:creationId xmlns:p14="http://schemas.microsoft.com/office/powerpoint/2010/main" val="3441108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2661-5FCF-4952-8189-B1D1B7CEE6FE}"/>
              </a:ext>
            </a:extLst>
          </p:cNvPr>
          <p:cNvSpPr>
            <a:spLocks noGrp="1"/>
          </p:cNvSpPr>
          <p:nvPr>
            <p:ph type="title"/>
          </p:nvPr>
        </p:nvSpPr>
        <p:spPr>
          <a:xfrm>
            <a:off x="8019286" y="481264"/>
            <a:ext cx="3702251" cy="3907856"/>
          </a:xfrm>
        </p:spPr>
        <p:txBody>
          <a:bodyPr vert="horz" lIns="91440" tIns="45720" rIns="91440" bIns="45720" rtlCol="0" anchor="b">
            <a:normAutofit/>
          </a:bodyPr>
          <a:lstStyle/>
          <a:p>
            <a:r>
              <a:rPr lang="en-US" sz="4800" b="1" dirty="0"/>
              <a:t>Placing Parentheses</a:t>
            </a:r>
          </a:p>
        </p:txBody>
      </p:sp>
      <p:sp>
        <p:nvSpPr>
          <p:cNvPr id="36" name="Rectangle 35">
            <a:extLst>
              <a:ext uri="{FF2B5EF4-FFF2-40B4-BE49-F238E27FC236}">
                <a16:creationId xmlns:a16="http://schemas.microsoft.com/office/drawing/2014/main" id="{9584E7D4-A2F5-41A9-A4AE-B84BD1346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12531D6-F318-49BD-859A-0B2B71594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481264"/>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3A78525-353D-47EB-B839-E380DBD7D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7760" y="481264"/>
            <a:ext cx="3207226"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436C932-B8B8-4A70-8A0D-1A4AD0A9F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7334" y="3538308"/>
            <a:ext cx="3217652" cy="28624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02AD82C0-24F3-4083-849D-D281174AF2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C760C0-2D8A-4DE5-9990-FA96D59E5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66" y="3538308"/>
            <a:ext cx="3207227" cy="28967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FBDED0B-A4CA-405A-90F5-01BFE8A7F3C4}"/>
              </a:ext>
            </a:extLst>
          </p:cNvPr>
          <p:cNvPicPr>
            <a:picLocks noChangeAspect="1"/>
          </p:cNvPicPr>
          <p:nvPr/>
        </p:nvPicPr>
        <p:blipFill>
          <a:blip r:embed="rId2"/>
          <a:stretch>
            <a:fillRect/>
          </a:stretch>
        </p:blipFill>
        <p:spPr>
          <a:xfrm>
            <a:off x="3895166" y="646248"/>
            <a:ext cx="3101987" cy="2566737"/>
          </a:xfrm>
          <a:prstGeom prst="rect">
            <a:avLst/>
          </a:prstGeom>
        </p:spPr>
      </p:pic>
      <p:pic>
        <p:nvPicPr>
          <p:cNvPr id="8" name="Picture 7">
            <a:extLst>
              <a:ext uri="{FF2B5EF4-FFF2-40B4-BE49-F238E27FC236}">
                <a16:creationId xmlns:a16="http://schemas.microsoft.com/office/drawing/2014/main" id="{322F8E7A-8BA0-4BDD-9DA9-EC19E89A9E19}"/>
              </a:ext>
            </a:extLst>
          </p:cNvPr>
          <p:cNvPicPr>
            <a:picLocks noChangeAspect="1"/>
          </p:cNvPicPr>
          <p:nvPr/>
        </p:nvPicPr>
        <p:blipFill>
          <a:blip r:embed="rId3"/>
          <a:stretch>
            <a:fillRect/>
          </a:stretch>
        </p:blipFill>
        <p:spPr>
          <a:xfrm>
            <a:off x="493274" y="3686184"/>
            <a:ext cx="3180010" cy="2566737"/>
          </a:xfrm>
          <a:prstGeom prst="rect">
            <a:avLst/>
          </a:prstGeom>
        </p:spPr>
      </p:pic>
      <p:pic>
        <p:nvPicPr>
          <p:cNvPr id="11" name="Picture 10">
            <a:extLst>
              <a:ext uri="{FF2B5EF4-FFF2-40B4-BE49-F238E27FC236}">
                <a16:creationId xmlns:a16="http://schemas.microsoft.com/office/drawing/2014/main" id="{D58A09AD-0A1D-4179-AFB7-ECA4201A9772}"/>
              </a:ext>
            </a:extLst>
          </p:cNvPr>
          <p:cNvPicPr>
            <a:picLocks noChangeAspect="1"/>
          </p:cNvPicPr>
          <p:nvPr/>
        </p:nvPicPr>
        <p:blipFill>
          <a:blip r:embed="rId4"/>
          <a:stretch>
            <a:fillRect/>
          </a:stretch>
        </p:blipFill>
        <p:spPr>
          <a:xfrm>
            <a:off x="3851897" y="3686184"/>
            <a:ext cx="3145256" cy="2525568"/>
          </a:xfrm>
          <a:prstGeom prst="rect">
            <a:avLst/>
          </a:prstGeom>
        </p:spPr>
      </p:pic>
      <p:pic>
        <p:nvPicPr>
          <p:cNvPr id="14" name="Picture 13">
            <a:extLst>
              <a:ext uri="{FF2B5EF4-FFF2-40B4-BE49-F238E27FC236}">
                <a16:creationId xmlns:a16="http://schemas.microsoft.com/office/drawing/2014/main" id="{9727401E-CDEA-447F-95A0-9D6F9FC31856}"/>
              </a:ext>
            </a:extLst>
          </p:cNvPr>
          <p:cNvPicPr>
            <a:picLocks noChangeAspect="1"/>
          </p:cNvPicPr>
          <p:nvPr/>
        </p:nvPicPr>
        <p:blipFill>
          <a:blip r:embed="rId5"/>
          <a:stretch>
            <a:fillRect/>
          </a:stretch>
        </p:blipFill>
        <p:spPr>
          <a:xfrm>
            <a:off x="491785" y="646248"/>
            <a:ext cx="3198067" cy="2469075"/>
          </a:xfrm>
          <a:prstGeom prst="rect">
            <a:avLst/>
          </a:prstGeom>
        </p:spPr>
      </p:pic>
      <p:sp>
        <p:nvSpPr>
          <p:cNvPr id="13" name="TextBox 12">
            <a:extLst>
              <a:ext uri="{FF2B5EF4-FFF2-40B4-BE49-F238E27FC236}">
                <a16:creationId xmlns:a16="http://schemas.microsoft.com/office/drawing/2014/main" id="{4A717158-B62D-4E1F-8634-143EF350F366}"/>
              </a:ext>
            </a:extLst>
          </p:cNvPr>
          <p:cNvSpPr txBox="1"/>
          <p:nvPr/>
        </p:nvSpPr>
        <p:spPr>
          <a:xfrm>
            <a:off x="7822535" y="4549676"/>
            <a:ext cx="4264689" cy="338554"/>
          </a:xfrm>
          <a:prstGeom prst="rect">
            <a:avLst/>
          </a:prstGeom>
          <a:noFill/>
        </p:spPr>
        <p:txBody>
          <a:bodyPr wrap="square">
            <a:spAutoFit/>
          </a:bodyPr>
          <a:lstStyle/>
          <a:p>
            <a:pPr marL="285750" indent="-285750">
              <a:buFont typeface="Wingdings" panose="05000000000000000000" pitchFamily="2" charset="2"/>
              <a:buChar char="q"/>
            </a:pPr>
            <a:r>
              <a:rPr lang="en-US" sz="1600"/>
              <a:t>Running time is O(n^2)</a:t>
            </a:r>
            <a:endParaRPr lang="en-US" sz="1600" dirty="0"/>
          </a:p>
        </p:txBody>
      </p:sp>
    </p:spTree>
    <p:extLst>
      <p:ext uri="{BB962C8B-B14F-4D97-AF65-F5344CB8AC3E}">
        <p14:creationId xmlns:p14="http://schemas.microsoft.com/office/powerpoint/2010/main" val="1058471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8A585AC-DFD0-4F5F-8344-DCAAB1A4284D}"/>
              </a:ext>
            </a:extLst>
          </p:cNvPr>
          <p:cNvPicPr>
            <a:picLocks noChangeAspect="1"/>
          </p:cNvPicPr>
          <p:nvPr/>
        </p:nvPicPr>
        <p:blipFill>
          <a:blip r:embed="rId2"/>
          <a:stretch>
            <a:fillRect/>
          </a:stretch>
        </p:blipFill>
        <p:spPr>
          <a:xfrm>
            <a:off x="643467" y="1450099"/>
            <a:ext cx="5294716" cy="3957800"/>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8BA188A-454F-4CBB-BF74-F165E3F6BD6A}"/>
              </a:ext>
            </a:extLst>
          </p:cNvPr>
          <p:cNvPicPr>
            <a:picLocks noChangeAspect="1"/>
          </p:cNvPicPr>
          <p:nvPr/>
        </p:nvPicPr>
        <p:blipFill>
          <a:blip r:embed="rId3"/>
          <a:stretch>
            <a:fillRect/>
          </a:stretch>
        </p:blipFill>
        <p:spPr>
          <a:xfrm>
            <a:off x="6253817" y="1238312"/>
            <a:ext cx="5294715" cy="4381376"/>
          </a:xfrm>
          <a:prstGeom prst="rect">
            <a:avLst/>
          </a:prstGeom>
        </p:spPr>
      </p:pic>
    </p:spTree>
    <p:extLst>
      <p:ext uri="{BB962C8B-B14F-4D97-AF65-F5344CB8AC3E}">
        <p14:creationId xmlns:p14="http://schemas.microsoft.com/office/powerpoint/2010/main" val="1992971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D33A68-DDDA-4A74-AAF5-B91CF9CB092E}"/>
              </a:ext>
            </a:extLst>
          </p:cNvPr>
          <p:cNvPicPr>
            <a:picLocks noChangeAspect="1"/>
          </p:cNvPicPr>
          <p:nvPr/>
        </p:nvPicPr>
        <p:blipFill>
          <a:blip r:embed="rId2"/>
          <a:stretch>
            <a:fillRect/>
          </a:stretch>
        </p:blipFill>
        <p:spPr>
          <a:xfrm>
            <a:off x="-1" y="0"/>
            <a:ext cx="6095999" cy="6858000"/>
          </a:xfrm>
          <a:prstGeom prst="rect">
            <a:avLst/>
          </a:prstGeom>
        </p:spPr>
      </p:pic>
      <p:pic>
        <p:nvPicPr>
          <p:cNvPr id="6" name="Picture 5">
            <a:extLst>
              <a:ext uri="{FF2B5EF4-FFF2-40B4-BE49-F238E27FC236}">
                <a16:creationId xmlns:a16="http://schemas.microsoft.com/office/drawing/2014/main" id="{C6399165-C1C0-4F24-8906-41360AF812B9}"/>
              </a:ext>
            </a:extLst>
          </p:cNvPr>
          <p:cNvPicPr>
            <a:picLocks noChangeAspect="1"/>
          </p:cNvPicPr>
          <p:nvPr/>
        </p:nvPicPr>
        <p:blipFill>
          <a:blip r:embed="rId3"/>
          <a:stretch>
            <a:fillRect/>
          </a:stretch>
        </p:blipFill>
        <p:spPr>
          <a:xfrm>
            <a:off x="6096000" y="0"/>
            <a:ext cx="6096000" cy="6858000"/>
          </a:xfrm>
          <a:prstGeom prst="rect">
            <a:avLst/>
          </a:prstGeom>
        </p:spPr>
      </p:pic>
    </p:spTree>
    <p:extLst>
      <p:ext uri="{BB962C8B-B14F-4D97-AF65-F5344CB8AC3E}">
        <p14:creationId xmlns:p14="http://schemas.microsoft.com/office/powerpoint/2010/main" val="2670080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D309D6-DE99-4914-BDAE-519CD671425A}"/>
              </a:ext>
            </a:extLst>
          </p:cNvPr>
          <p:cNvPicPr>
            <a:picLocks noChangeAspect="1"/>
          </p:cNvPicPr>
          <p:nvPr/>
        </p:nvPicPr>
        <p:blipFill>
          <a:blip r:embed="rId2"/>
          <a:stretch>
            <a:fillRect/>
          </a:stretch>
        </p:blipFill>
        <p:spPr>
          <a:xfrm>
            <a:off x="-16041" y="979477"/>
            <a:ext cx="6112042" cy="5878523"/>
          </a:xfrm>
          <a:prstGeom prst="rect">
            <a:avLst/>
          </a:prstGeom>
        </p:spPr>
      </p:pic>
      <p:pic>
        <p:nvPicPr>
          <p:cNvPr id="9" name="Picture 8">
            <a:extLst>
              <a:ext uri="{FF2B5EF4-FFF2-40B4-BE49-F238E27FC236}">
                <a16:creationId xmlns:a16="http://schemas.microsoft.com/office/drawing/2014/main" id="{1E2B60F3-573B-4420-9C00-2745360A2B31}"/>
              </a:ext>
            </a:extLst>
          </p:cNvPr>
          <p:cNvPicPr>
            <a:picLocks noChangeAspect="1"/>
          </p:cNvPicPr>
          <p:nvPr/>
        </p:nvPicPr>
        <p:blipFill>
          <a:blip r:embed="rId3"/>
          <a:stretch>
            <a:fillRect/>
          </a:stretch>
        </p:blipFill>
        <p:spPr>
          <a:xfrm>
            <a:off x="6096000" y="0"/>
            <a:ext cx="6096000" cy="6858000"/>
          </a:xfrm>
          <a:prstGeom prst="rect">
            <a:avLst/>
          </a:prstGeom>
        </p:spPr>
      </p:pic>
      <p:sp>
        <p:nvSpPr>
          <p:cNvPr id="10" name="TextBox 9">
            <a:extLst>
              <a:ext uri="{FF2B5EF4-FFF2-40B4-BE49-F238E27FC236}">
                <a16:creationId xmlns:a16="http://schemas.microsoft.com/office/drawing/2014/main" id="{A69E034E-5044-4AC1-935D-F3391213180E}"/>
              </a:ext>
            </a:extLst>
          </p:cNvPr>
          <p:cNvSpPr txBox="1"/>
          <p:nvPr/>
        </p:nvSpPr>
        <p:spPr>
          <a:xfrm>
            <a:off x="72189" y="56147"/>
            <a:ext cx="6096000" cy="923330"/>
          </a:xfrm>
          <a:prstGeom prst="rect">
            <a:avLst/>
          </a:prstGeom>
          <a:noFill/>
        </p:spPr>
        <p:txBody>
          <a:bodyPr wrap="square" rtlCol="0">
            <a:spAutoFit/>
          </a:bodyPr>
          <a:lstStyle/>
          <a:p>
            <a:r>
              <a:rPr lang="en-US" sz="5400" b="1" dirty="0"/>
              <a:t>Car Fueling Problem</a:t>
            </a:r>
          </a:p>
        </p:txBody>
      </p:sp>
    </p:spTree>
    <p:extLst>
      <p:ext uri="{BB962C8B-B14F-4D97-AF65-F5344CB8AC3E}">
        <p14:creationId xmlns:p14="http://schemas.microsoft.com/office/powerpoint/2010/main" val="4017308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760304-84BB-4D65-A23A-C728E0861D95}"/>
              </a:ext>
            </a:extLst>
          </p:cNvPr>
          <p:cNvPicPr>
            <a:picLocks noChangeAspect="1"/>
          </p:cNvPicPr>
          <p:nvPr/>
        </p:nvPicPr>
        <p:blipFill>
          <a:blip r:embed="rId2"/>
          <a:stretch>
            <a:fillRect/>
          </a:stretch>
        </p:blipFill>
        <p:spPr>
          <a:xfrm>
            <a:off x="0" y="979477"/>
            <a:ext cx="6096000" cy="2982923"/>
          </a:xfrm>
          <a:prstGeom prst="rect">
            <a:avLst/>
          </a:prstGeom>
        </p:spPr>
      </p:pic>
      <p:sp>
        <p:nvSpPr>
          <p:cNvPr id="4" name="TextBox 3">
            <a:extLst>
              <a:ext uri="{FF2B5EF4-FFF2-40B4-BE49-F238E27FC236}">
                <a16:creationId xmlns:a16="http://schemas.microsoft.com/office/drawing/2014/main" id="{7DB110DE-A5E4-478D-880D-EBC467015881}"/>
              </a:ext>
            </a:extLst>
          </p:cNvPr>
          <p:cNvSpPr txBox="1"/>
          <p:nvPr/>
        </p:nvSpPr>
        <p:spPr>
          <a:xfrm>
            <a:off x="72189" y="56147"/>
            <a:ext cx="6096000" cy="923330"/>
          </a:xfrm>
          <a:prstGeom prst="rect">
            <a:avLst/>
          </a:prstGeom>
          <a:noFill/>
        </p:spPr>
        <p:txBody>
          <a:bodyPr wrap="square" rtlCol="0">
            <a:spAutoFit/>
          </a:bodyPr>
          <a:lstStyle/>
          <a:p>
            <a:r>
              <a:rPr lang="en-US" sz="5400" b="1" dirty="0"/>
              <a:t>Grouping Children</a:t>
            </a:r>
          </a:p>
        </p:txBody>
      </p:sp>
      <p:pic>
        <p:nvPicPr>
          <p:cNvPr id="6" name="Picture 5">
            <a:extLst>
              <a:ext uri="{FF2B5EF4-FFF2-40B4-BE49-F238E27FC236}">
                <a16:creationId xmlns:a16="http://schemas.microsoft.com/office/drawing/2014/main" id="{4FA22A1A-63AA-4958-B4B7-941D1292465C}"/>
              </a:ext>
            </a:extLst>
          </p:cNvPr>
          <p:cNvPicPr>
            <a:picLocks noChangeAspect="1"/>
          </p:cNvPicPr>
          <p:nvPr/>
        </p:nvPicPr>
        <p:blipFill>
          <a:blip r:embed="rId3"/>
          <a:stretch>
            <a:fillRect/>
          </a:stretch>
        </p:blipFill>
        <p:spPr>
          <a:xfrm>
            <a:off x="6096000" y="56147"/>
            <a:ext cx="6096000" cy="6801853"/>
          </a:xfrm>
          <a:prstGeom prst="rect">
            <a:avLst/>
          </a:prstGeom>
        </p:spPr>
      </p:pic>
      <p:pic>
        <p:nvPicPr>
          <p:cNvPr id="8" name="Picture 7">
            <a:extLst>
              <a:ext uri="{FF2B5EF4-FFF2-40B4-BE49-F238E27FC236}">
                <a16:creationId xmlns:a16="http://schemas.microsoft.com/office/drawing/2014/main" id="{D080A9D4-6310-46F3-9BF4-ED453331429A}"/>
              </a:ext>
            </a:extLst>
          </p:cNvPr>
          <p:cNvPicPr>
            <a:picLocks noChangeAspect="1"/>
          </p:cNvPicPr>
          <p:nvPr/>
        </p:nvPicPr>
        <p:blipFill>
          <a:blip r:embed="rId4"/>
          <a:stretch>
            <a:fillRect/>
          </a:stretch>
        </p:blipFill>
        <p:spPr>
          <a:xfrm>
            <a:off x="72189" y="3962400"/>
            <a:ext cx="6096000" cy="2839453"/>
          </a:xfrm>
          <a:prstGeom prst="rect">
            <a:avLst/>
          </a:prstGeom>
        </p:spPr>
      </p:pic>
    </p:spTree>
    <p:extLst>
      <p:ext uri="{BB962C8B-B14F-4D97-AF65-F5344CB8AC3E}">
        <p14:creationId xmlns:p14="http://schemas.microsoft.com/office/powerpoint/2010/main" val="2352083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82FEA5-ED27-4DFF-9EBE-E728528ADD01}"/>
              </a:ext>
            </a:extLst>
          </p:cNvPr>
          <p:cNvSpPr txBox="1"/>
          <p:nvPr/>
        </p:nvSpPr>
        <p:spPr>
          <a:xfrm>
            <a:off x="72189" y="56147"/>
            <a:ext cx="6096000" cy="923330"/>
          </a:xfrm>
          <a:prstGeom prst="rect">
            <a:avLst/>
          </a:prstGeom>
          <a:noFill/>
        </p:spPr>
        <p:txBody>
          <a:bodyPr wrap="square" rtlCol="0">
            <a:spAutoFit/>
          </a:bodyPr>
          <a:lstStyle/>
          <a:p>
            <a:r>
              <a:rPr lang="en-US" sz="5400" b="1" dirty="0"/>
              <a:t>Fractional Knapsack</a:t>
            </a:r>
          </a:p>
        </p:txBody>
      </p:sp>
      <p:pic>
        <p:nvPicPr>
          <p:cNvPr id="6" name="Picture 5">
            <a:extLst>
              <a:ext uri="{FF2B5EF4-FFF2-40B4-BE49-F238E27FC236}">
                <a16:creationId xmlns:a16="http://schemas.microsoft.com/office/drawing/2014/main" id="{B549B0BF-F3CB-4C6D-9F59-7CD6D9B72E1F}"/>
              </a:ext>
            </a:extLst>
          </p:cNvPr>
          <p:cNvPicPr>
            <a:picLocks noChangeAspect="1"/>
          </p:cNvPicPr>
          <p:nvPr/>
        </p:nvPicPr>
        <p:blipFill>
          <a:blip r:embed="rId2"/>
          <a:stretch>
            <a:fillRect/>
          </a:stretch>
        </p:blipFill>
        <p:spPr>
          <a:xfrm>
            <a:off x="72189" y="1143000"/>
            <a:ext cx="6096000" cy="2286000"/>
          </a:xfrm>
          <a:prstGeom prst="rect">
            <a:avLst/>
          </a:prstGeom>
        </p:spPr>
      </p:pic>
      <p:pic>
        <p:nvPicPr>
          <p:cNvPr id="8" name="Picture 7">
            <a:extLst>
              <a:ext uri="{FF2B5EF4-FFF2-40B4-BE49-F238E27FC236}">
                <a16:creationId xmlns:a16="http://schemas.microsoft.com/office/drawing/2014/main" id="{546D5D96-A9A1-4815-BE0A-D22E97EDD98B}"/>
              </a:ext>
            </a:extLst>
          </p:cNvPr>
          <p:cNvPicPr>
            <a:picLocks noChangeAspect="1"/>
          </p:cNvPicPr>
          <p:nvPr/>
        </p:nvPicPr>
        <p:blipFill>
          <a:blip r:embed="rId3"/>
          <a:stretch>
            <a:fillRect/>
          </a:stretch>
        </p:blipFill>
        <p:spPr>
          <a:xfrm>
            <a:off x="6096000" y="0"/>
            <a:ext cx="6096000" cy="5030797"/>
          </a:xfrm>
          <a:prstGeom prst="rect">
            <a:avLst/>
          </a:prstGeom>
        </p:spPr>
      </p:pic>
      <p:pic>
        <p:nvPicPr>
          <p:cNvPr id="10" name="Picture 9">
            <a:extLst>
              <a:ext uri="{FF2B5EF4-FFF2-40B4-BE49-F238E27FC236}">
                <a16:creationId xmlns:a16="http://schemas.microsoft.com/office/drawing/2014/main" id="{B6F5A5E2-8648-406D-AF69-FD612354709C}"/>
              </a:ext>
            </a:extLst>
          </p:cNvPr>
          <p:cNvPicPr>
            <a:picLocks noChangeAspect="1"/>
          </p:cNvPicPr>
          <p:nvPr/>
        </p:nvPicPr>
        <p:blipFill rotWithShape="1">
          <a:blip r:embed="rId4"/>
          <a:srcRect t="50707"/>
          <a:stretch/>
        </p:blipFill>
        <p:spPr>
          <a:xfrm>
            <a:off x="6096000" y="5030797"/>
            <a:ext cx="5951621" cy="1695450"/>
          </a:xfrm>
          <a:prstGeom prst="rect">
            <a:avLst/>
          </a:prstGeom>
        </p:spPr>
      </p:pic>
      <p:pic>
        <p:nvPicPr>
          <p:cNvPr id="12" name="Picture 11">
            <a:extLst>
              <a:ext uri="{FF2B5EF4-FFF2-40B4-BE49-F238E27FC236}">
                <a16:creationId xmlns:a16="http://schemas.microsoft.com/office/drawing/2014/main" id="{6BCAA0B3-090B-4D65-87DE-8897D8900A1C}"/>
              </a:ext>
            </a:extLst>
          </p:cNvPr>
          <p:cNvPicPr>
            <a:picLocks noChangeAspect="1"/>
          </p:cNvPicPr>
          <p:nvPr/>
        </p:nvPicPr>
        <p:blipFill>
          <a:blip r:embed="rId5"/>
          <a:stretch>
            <a:fillRect/>
          </a:stretch>
        </p:blipFill>
        <p:spPr>
          <a:xfrm>
            <a:off x="72189" y="3428999"/>
            <a:ext cx="6023811" cy="3372853"/>
          </a:xfrm>
          <a:prstGeom prst="rect">
            <a:avLst/>
          </a:prstGeom>
        </p:spPr>
      </p:pic>
    </p:spTree>
    <p:extLst>
      <p:ext uri="{BB962C8B-B14F-4D97-AF65-F5344CB8AC3E}">
        <p14:creationId xmlns:p14="http://schemas.microsoft.com/office/powerpoint/2010/main" val="767137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C1C79C-19BE-4DD7-AF9E-0A318D039F91}"/>
              </a:ext>
            </a:extLst>
          </p:cNvPr>
          <p:cNvPicPr>
            <a:picLocks noChangeAspect="1"/>
          </p:cNvPicPr>
          <p:nvPr/>
        </p:nvPicPr>
        <p:blipFill>
          <a:blip r:embed="rId2"/>
          <a:stretch>
            <a:fillRect/>
          </a:stretch>
        </p:blipFill>
        <p:spPr>
          <a:xfrm>
            <a:off x="0" y="728663"/>
            <a:ext cx="6096000" cy="2967038"/>
          </a:xfrm>
          <a:prstGeom prst="rect">
            <a:avLst/>
          </a:prstGeom>
        </p:spPr>
      </p:pic>
      <p:pic>
        <p:nvPicPr>
          <p:cNvPr id="7" name="Picture 6">
            <a:extLst>
              <a:ext uri="{FF2B5EF4-FFF2-40B4-BE49-F238E27FC236}">
                <a16:creationId xmlns:a16="http://schemas.microsoft.com/office/drawing/2014/main" id="{21747B19-6A0F-4719-81C7-B80CD518E6BB}"/>
              </a:ext>
            </a:extLst>
          </p:cNvPr>
          <p:cNvPicPr>
            <a:picLocks noChangeAspect="1"/>
          </p:cNvPicPr>
          <p:nvPr/>
        </p:nvPicPr>
        <p:blipFill>
          <a:blip r:embed="rId3"/>
          <a:stretch>
            <a:fillRect/>
          </a:stretch>
        </p:blipFill>
        <p:spPr>
          <a:xfrm>
            <a:off x="3657600" y="2633527"/>
            <a:ext cx="2290377" cy="923330"/>
          </a:xfrm>
          <a:prstGeom prst="rect">
            <a:avLst/>
          </a:prstGeom>
        </p:spPr>
      </p:pic>
      <p:sp>
        <p:nvSpPr>
          <p:cNvPr id="8" name="TextBox 7">
            <a:extLst>
              <a:ext uri="{FF2B5EF4-FFF2-40B4-BE49-F238E27FC236}">
                <a16:creationId xmlns:a16="http://schemas.microsoft.com/office/drawing/2014/main" id="{EA02218E-7A69-47FD-99EC-F18E9D844908}"/>
              </a:ext>
            </a:extLst>
          </p:cNvPr>
          <p:cNvSpPr txBox="1"/>
          <p:nvPr/>
        </p:nvSpPr>
        <p:spPr>
          <a:xfrm>
            <a:off x="142874" y="-20053"/>
            <a:ext cx="11858625" cy="923330"/>
          </a:xfrm>
          <a:prstGeom prst="rect">
            <a:avLst/>
          </a:prstGeom>
          <a:noFill/>
        </p:spPr>
        <p:txBody>
          <a:bodyPr wrap="square" rtlCol="0">
            <a:spAutoFit/>
          </a:bodyPr>
          <a:lstStyle/>
          <a:p>
            <a:r>
              <a:rPr lang="en-US" sz="5400" b="1" dirty="0"/>
              <a:t>Linear Search (Divide and Conquer)</a:t>
            </a:r>
          </a:p>
        </p:txBody>
      </p:sp>
      <p:pic>
        <p:nvPicPr>
          <p:cNvPr id="16" name="Picture 15">
            <a:extLst>
              <a:ext uri="{FF2B5EF4-FFF2-40B4-BE49-F238E27FC236}">
                <a16:creationId xmlns:a16="http://schemas.microsoft.com/office/drawing/2014/main" id="{1EA4B6E8-473B-40C0-9394-057EC6D0D4F8}"/>
              </a:ext>
            </a:extLst>
          </p:cNvPr>
          <p:cNvPicPr>
            <a:picLocks noChangeAspect="1"/>
          </p:cNvPicPr>
          <p:nvPr/>
        </p:nvPicPr>
        <p:blipFill rotWithShape="1">
          <a:blip r:embed="rId4"/>
          <a:srcRect t="38328"/>
          <a:stretch/>
        </p:blipFill>
        <p:spPr>
          <a:xfrm>
            <a:off x="5947977" y="4800600"/>
            <a:ext cx="6244023" cy="2001252"/>
          </a:xfrm>
          <a:prstGeom prst="rect">
            <a:avLst/>
          </a:prstGeom>
        </p:spPr>
      </p:pic>
      <p:pic>
        <p:nvPicPr>
          <p:cNvPr id="18" name="Picture 17">
            <a:extLst>
              <a:ext uri="{FF2B5EF4-FFF2-40B4-BE49-F238E27FC236}">
                <a16:creationId xmlns:a16="http://schemas.microsoft.com/office/drawing/2014/main" id="{500E75FE-635A-4BD4-9900-21CFEF7E56F0}"/>
              </a:ext>
            </a:extLst>
          </p:cNvPr>
          <p:cNvPicPr>
            <a:picLocks noChangeAspect="1"/>
          </p:cNvPicPr>
          <p:nvPr/>
        </p:nvPicPr>
        <p:blipFill>
          <a:blip r:embed="rId5"/>
          <a:stretch>
            <a:fillRect/>
          </a:stretch>
        </p:blipFill>
        <p:spPr>
          <a:xfrm>
            <a:off x="6096000" y="903277"/>
            <a:ext cx="6096000" cy="3897323"/>
          </a:xfrm>
          <a:prstGeom prst="rect">
            <a:avLst/>
          </a:prstGeom>
        </p:spPr>
      </p:pic>
      <p:pic>
        <p:nvPicPr>
          <p:cNvPr id="21" name="Picture 20">
            <a:extLst>
              <a:ext uri="{FF2B5EF4-FFF2-40B4-BE49-F238E27FC236}">
                <a16:creationId xmlns:a16="http://schemas.microsoft.com/office/drawing/2014/main" id="{8A32E075-0028-41E5-8E75-29FD7447113A}"/>
              </a:ext>
            </a:extLst>
          </p:cNvPr>
          <p:cNvPicPr>
            <a:picLocks noChangeAspect="1"/>
          </p:cNvPicPr>
          <p:nvPr/>
        </p:nvPicPr>
        <p:blipFill>
          <a:blip r:embed="rId6"/>
          <a:stretch>
            <a:fillRect/>
          </a:stretch>
        </p:blipFill>
        <p:spPr>
          <a:xfrm>
            <a:off x="0" y="3695700"/>
            <a:ext cx="5947977" cy="3162299"/>
          </a:xfrm>
          <a:prstGeom prst="rect">
            <a:avLst/>
          </a:prstGeom>
        </p:spPr>
      </p:pic>
    </p:spTree>
    <p:extLst>
      <p:ext uri="{BB962C8B-B14F-4D97-AF65-F5344CB8AC3E}">
        <p14:creationId xmlns:p14="http://schemas.microsoft.com/office/powerpoint/2010/main" val="1004239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2B8E492-F503-4AEE-AACF-EAF500F1F36D}"/>
              </a:ext>
            </a:extLst>
          </p:cNvPr>
          <p:cNvSpPr txBox="1"/>
          <p:nvPr/>
        </p:nvSpPr>
        <p:spPr>
          <a:xfrm>
            <a:off x="649270" y="506727"/>
            <a:ext cx="3885141" cy="1526741"/>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3000" b="1">
                <a:solidFill>
                  <a:schemeClr val="bg1"/>
                </a:solidFill>
                <a:latin typeface="+mj-lt"/>
                <a:ea typeface="+mj-ea"/>
                <a:cs typeface="+mj-cs"/>
              </a:rPr>
              <a:t>Binary Search</a:t>
            </a:r>
          </a:p>
        </p:txBody>
      </p:sp>
      <p:cxnSp>
        <p:nvCxnSpPr>
          <p:cNvPr id="17" name="Straight Connector 16">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1A3AFEC-0A22-49EE-B984-E9909B4A6617}"/>
              </a:ext>
            </a:extLst>
          </p:cNvPr>
          <p:cNvSpPr txBox="1"/>
          <p:nvPr/>
        </p:nvSpPr>
        <p:spPr>
          <a:xfrm>
            <a:off x="4945336" y="506727"/>
            <a:ext cx="6609921" cy="1526741"/>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200" dirty="0">
                <a:solidFill>
                  <a:schemeClr val="bg1"/>
                </a:solidFill>
              </a:rPr>
              <a:t>Running time is O(log2n).</a:t>
            </a:r>
          </a:p>
          <a:p>
            <a:pPr marL="285750" indent="-228600">
              <a:lnSpc>
                <a:spcPct val="90000"/>
              </a:lnSpc>
              <a:spcAft>
                <a:spcPts val="600"/>
              </a:spcAft>
              <a:buFont typeface="Arial" panose="020B0604020202020204" pitchFamily="34" charset="0"/>
              <a:buChar char="•"/>
            </a:pPr>
            <a:r>
              <a:rPr lang="en-US" sz="2200" dirty="0">
                <a:solidFill>
                  <a:schemeClr val="bg1"/>
                </a:solidFill>
              </a:rPr>
              <a:t>Note that that the list is already sorted.</a:t>
            </a:r>
          </a:p>
        </p:txBody>
      </p:sp>
      <p:pic>
        <p:nvPicPr>
          <p:cNvPr id="9" name="Picture 8">
            <a:extLst>
              <a:ext uri="{FF2B5EF4-FFF2-40B4-BE49-F238E27FC236}">
                <a16:creationId xmlns:a16="http://schemas.microsoft.com/office/drawing/2014/main" id="{2A5E5F36-492D-40BA-B563-AD92728617B7}"/>
              </a:ext>
            </a:extLst>
          </p:cNvPr>
          <p:cNvPicPr>
            <a:picLocks noChangeAspect="1"/>
          </p:cNvPicPr>
          <p:nvPr/>
        </p:nvPicPr>
        <p:blipFill>
          <a:blip r:embed="rId2"/>
          <a:stretch>
            <a:fillRect/>
          </a:stretch>
        </p:blipFill>
        <p:spPr>
          <a:xfrm>
            <a:off x="393308" y="2584655"/>
            <a:ext cx="5559480" cy="3627560"/>
          </a:xfrm>
          <a:prstGeom prst="rect">
            <a:avLst/>
          </a:prstGeom>
        </p:spPr>
      </p:pic>
      <p:pic>
        <p:nvPicPr>
          <p:cNvPr id="10" name="Picture 9">
            <a:extLst>
              <a:ext uri="{FF2B5EF4-FFF2-40B4-BE49-F238E27FC236}">
                <a16:creationId xmlns:a16="http://schemas.microsoft.com/office/drawing/2014/main" id="{5EC69329-C28D-42AF-94AC-3BC1F7482477}"/>
              </a:ext>
            </a:extLst>
          </p:cNvPr>
          <p:cNvPicPr>
            <a:picLocks noChangeAspect="1"/>
          </p:cNvPicPr>
          <p:nvPr/>
        </p:nvPicPr>
        <p:blipFill>
          <a:blip r:embed="rId3"/>
          <a:stretch>
            <a:fillRect/>
          </a:stretch>
        </p:blipFill>
        <p:spPr>
          <a:xfrm>
            <a:off x="6667327" y="2527997"/>
            <a:ext cx="4715773" cy="3749040"/>
          </a:xfrm>
          <a:prstGeom prst="rect">
            <a:avLst/>
          </a:prstGeom>
        </p:spPr>
      </p:pic>
    </p:spTree>
    <p:extLst>
      <p:ext uri="{BB962C8B-B14F-4D97-AF65-F5344CB8AC3E}">
        <p14:creationId xmlns:p14="http://schemas.microsoft.com/office/powerpoint/2010/main" val="42587410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3725</TotalTime>
  <Words>499</Words>
  <Application>Microsoft Office PowerPoint</Application>
  <PresentationFormat>Widescreen</PresentationFormat>
  <Paragraphs>42</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Bahnschrift SemiBold</vt:lpstr>
      <vt:lpstr>Calibri</vt:lpstr>
      <vt:lpstr>Calibri Light</vt:lpstr>
      <vt:lpstr>Wingdings</vt:lpstr>
      <vt:lpstr>Office Theme</vt:lpstr>
      <vt:lpstr>Summary – Algorithm ToolBox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Selection Sort</vt:lpstr>
      <vt:lpstr>Merge Sort</vt:lpstr>
      <vt:lpstr>Lower Bound for Comparison Based Sorting</vt:lpstr>
      <vt:lpstr>Non-Comparison Based Sorting Algo – Count Sort</vt:lpstr>
      <vt:lpstr>Quick Sort 2</vt:lpstr>
      <vt:lpstr>Quick Sort 3</vt:lpstr>
      <vt:lpstr>Coin Change -  Dynamic Programming</vt:lpstr>
      <vt:lpstr>Edit Distance-  Dynamic Programming</vt:lpstr>
      <vt:lpstr>Knapsack with repetitions</vt:lpstr>
      <vt:lpstr>Knapsack without repetitions</vt:lpstr>
      <vt:lpstr>Placing Parentheses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Ibrahim Rupawala</dc:creator>
  <cp:lastModifiedBy>Ibrahim Rupawala</cp:lastModifiedBy>
  <cp:revision>80</cp:revision>
  <dcterms:created xsi:type="dcterms:W3CDTF">2021-11-28T19:35:40Z</dcterms:created>
  <dcterms:modified xsi:type="dcterms:W3CDTF">2022-08-18T05:20:00Z</dcterms:modified>
</cp:coreProperties>
</file>